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21945600"/>
  <p:notesSz cx="9144000" cy="6858000"/>
  <p:embeddedFontLst>
    <p:embeddedFont>
      <p:font typeface="Lato" panose="020F0502020204030203" pitchFamily="34" charset="0"/>
      <p:regular r:id="rId4"/>
      <p:bold r:id="rId5"/>
      <p:italic r:id="rId6"/>
      <p:boldItalic r:id="rId7"/>
    </p:embeddedFont>
    <p:embeddedFont>
      <p:font typeface="Playfair Display" panose="00000500000000000000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6639C8CC-61E1-438C-A564-1EB13C9D22E9}">
          <p14:sldIdLst/>
        </p14:section>
        <p14:section name="Untitled Section" id="{A42ED472-872C-4221-9504-E0687C6B08E8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913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E4394A-B123-C03B-DB1E-65A6ACE19648}" name="Laura A Schwendeman" initials="LS" userId="S::lschwend@mit.edu::32f0bb9b-0c38-415c-952d-c525c5967c52" providerId="AD"/>
  <p188:author id="{3FE5065D-12D3-C507-D066-B0CF087E7F65}" name="Lora Schwendeman" initials="LS" userId="bc8d2a85083dd032" providerId="Windows Live"/>
  <p188:author id="{CCF61197-2552-6645-C560-1F2C7CACDE57}" name="saloutos" initials="s" userId="salouto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0863"/>
    <a:srgbClr val="8C0A79"/>
    <a:srgbClr val="50037F"/>
    <a:srgbClr val="FF3300"/>
    <a:srgbClr val="0B19E8"/>
    <a:srgbClr val="CA381D"/>
    <a:srgbClr val="A31F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E7E601-AA9B-4F23-8F62-0123FF052E7A}">
  <a:tblStyle styleId="{0AE7E601-AA9B-4F23-8F62-0123FF052E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 autoAdjust="0"/>
    <p:restoredTop sz="95033" autoAdjust="0"/>
  </p:normalViewPr>
  <p:slideViewPr>
    <p:cSldViewPr snapToGrid="0">
      <p:cViewPr varScale="1">
        <p:scale>
          <a:sx n="23" d="100"/>
          <a:sy n="23" d="100"/>
        </p:scale>
        <p:origin x="672" y="115"/>
      </p:cViewPr>
      <p:guideLst>
        <p:guide orient="horz" pos="6913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01838" y="514350"/>
            <a:ext cx="5141912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6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01838" y="514350"/>
            <a:ext cx="5141912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195672" y="3194963"/>
            <a:ext cx="17500753" cy="155562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78025" tIns="278025" rIns="278025" bIns="278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9"/>
          </a:p>
        </p:txBody>
      </p:sp>
      <p:sp>
        <p:nvSpPr>
          <p:cNvPr id="11" name="Google Shape;11;p2"/>
          <p:cNvSpPr/>
          <p:nvPr/>
        </p:nvSpPr>
        <p:spPr>
          <a:xfrm>
            <a:off x="14366413" y="4235630"/>
            <a:ext cx="15158986" cy="13474757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78025" tIns="278025" rIns="278025" bIns="278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9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862261" y="6942901"/>
            <a:ext cx="14166983" cy="6759777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4862800" y="13939266"/>
            <a:ext cx="14166983" cy="2992481"/>
          </a:xfrm>
          <a:prstGeom prst="rect">
            <a:avLst/>
          </a:prstGeom>
        </p:spPr>
        <p:txBody>
          <a:bodyPr spcFirstLastPara="1" wrap="square" lIns="463375" tIns="463375" rIns="463375" bIns="4633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Font typeface="Playfair Display"/>
              <a:buNone/>
              <a:defRPr sz="546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Font typeface="Playfair Display"/>
              <a:buNone/>
              <a:defRPr sz="546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Font typeface="Playfair Display"/>
              <a:buNone/>
              <a:defRPr sz="546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Font typeface="Playfair Display"/>
              <a:buNone/>
              <a:defRPr sz="546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Font typeface="Playfair Display"/>
              <a:buNone/>
              <a:defRPr sz="546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Font typeface="Playfair Display"/>
              <a:buNone/>
              <a:defRPr sz="546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Font typeface="Playfair Display"/>
              <a:buNone/>
              <a:defRPr sz="546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Font typeface="Playfair Display"/>
              <a:buNone/>
              <a:defRPr sz="546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21528880"/>
            <a:ext cx="43891970" cy="4173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78025" tIns="278025" rIns="278025" bIns="278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9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496187" y="5261364"/>
            <a:ext cx="40899644" cy="6869812"/>
          </a:xfrm>
          <a:prstGeom prst="rect">
            <a:avLst/>
          </a:prstGeom>
        </p:spPr>
        <p:txBody>
          <a:bodyPr spcFirstLastPara="1" wrap="square" lIns="463375" tIns="463375" rIns="463375" bIns="463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700"/>
              <a:buFont typeface="Lato"/>
              <a:buNone/>
              <a:defRPr sz="30422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700"/>
              <a:buFont typeface="Lato"/>
              <a:buNone/>
              <a:defRPr sz="30422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0700"/>
              <a:buFont typeface="Lato"/>
              <a:buNone/>
              <a:defRPr sz="30422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0700"/>
              <a:buFont typeface="Lato"/>
              <a:buNone/>
              <a:defRPr sz="30422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0700"/>
              <a:buFont typeface="Lato"/>
              <a:buNone/>
              <a:defRPr sz="30422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0700"/>
              <a:buFont typeface="Lato"/>
              <a:buNone/>
              <a:defRPr sz="30422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0700"/>
              <a:buFont typeface="Lato"/>
              <a:buNone/>
              <a:defRPr sz="30422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0700"/>
              <a:buFont typeface="Lato"/>
              <a:buNone/>
              <a:defRPr sz="30422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0700"/>
              <a:buFont typeface="Lato"/>
              <a:buNone/>
              <a:defRPr sz="30422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1496187" y="12456644"/>
            <a:ext cx="40899644" cy="4572337"/>
          </a:xfrm>
          <a:prstGeom prst="rect">
            <a:avLst/>
          </a:prstGeom>
        </p:spPr>
        <p:txBody>
          <a:bodyPr spcFirstLastPara="1" wrap="square" lIns="463375" tIns="463375" rIns="463375" bIns="463375" anchor="t" anchorCtr="0">
            <a:normAutofit/>
          </a:bodyPr>
          <a:lstStyle>
            <a:lvl1pPr marL="274334" lvl="0" indent="-483894" algn="ctr">
              <a:spcBef>
                <a:spcPts val="0"/>
              </a:spcBef>
              <a:spcAft>
                <a:spcPts val="0"/>
              </a:spcAft>
              <a:buSzPts val="9100"/>
              <a:buChar char="●"/>
              <a:defRPr/>
            </a:lvl1pPr>
            <a:lvl2pPr marL="548667" lvl="1" indent="-411501" algn="ctr">
              <a:spcBef>
                <a:spcPts val="0"/>
              </a:spcBef>
              <a:spcAft>
                <a:spcPts val="0"/>
              </a:spcAft>
              <a:buSzPts val="7200"/>
              <a:buChar char="○"/>
              <a:defRPr/>
            </a:lvl2pPr>
            <a:lvl3pPr marL="823001" lvl="2" indent="-411501" algn="ctr">
              <a:spcBef>
                <a:spcPts val="0"/>
              </a:spcBef>
              <a:spcAft>
                <a:spcPts val="0"/>
              </a:spcAft>
              <a:buSzPts val="7200"/>
              <a:buChar char="■"/>
              <a:defRPr/>
            </a:lvl3pPr>
            <a:lvl4pPr marL="1097335" lvl="3" indent="-411501" algn="ctr">
              <a:spcBef>
                <a:spcPts val="0"/>
              </a:spcBef>
              <a:spcAft>
                <a:spcPts val="0"/>
              </a:spcAft>
              <a:buSzPts val="7200"/>
              <a:buChar char="●"/>
              <a:defRPr/>
            </a:lvl4pPr>
            <a:lvl5pPr marL="1371669" lvl="4" indent="-411501" algn="ctr">
              <a:spcBef>
                <a:spcPts val="0"/>
              </a:spcBef>
              <a:spcAft>
                <a:spcPts val="0"/>
              </a:spcAft>
              <a:buSzPts val="7200"/>
              <a:buChar char="○"/>
              <a:defRPr/>
            </a:lvl5pPr>
            <a:lvl6pPr marL="1646002" lvl="5" indent="-411501" algn="ctr">
              <a:spcBef>
                <a:spcPts val="0"/>
              </a:spcBef>
              <a:spcAft>
                <a:spcPts val="0"/>
              </a:spcAft>
              <a:buSzPts val="7200"/>
              <a:buChar char="■"/>
              <a:defRPr/>
            </a:lvl6pPr>
            <a:lvl7pPr marL="1920336" lvl="6" indent="-411501" algn="ctr">
              <a:spcBef>
                <a:spcPts val="0"/>
              </a:spcBef>
              <a:spcAft>
                <a:spcPts val="0"/>
              </a:spcAft>
              <a:buSzPts val="7200"/>
              <a:buChar char="●"/>
              <a:defRPr/>
            </a:lvl7pPr>
            <a:lvl8pPr marL="2194670" lvl="7" indent="-411501" algn="ctr">
              <a:spcBef>
                <a:spcPts val="0"/>
              </a:spcBef>
              <a:spcAft>
                <a:spcPts val="0"/>
              </a:spcAft>
              <a:buSzPts val="7200"/>
              <a:buChar char="○"/>
              <a:defRPr/>
            </a:lvl8pPr>
            <a:lvl9pPr marL="2469003" lvl="8" indent="-411501" algn="ctr">
              <a:spcBef>
                <a:spcPts val="0"/>
              </a:spcBef>
              <a:spcAft>
                <a:spcPts val="0"/>
              </a:spcAft>
              <a:buSzPts val="72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445883" y="6075358"/>
            <a:ext cx="39000306" cy="767246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21528880"/>
            <a:ext cx="43891970" cy="41730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78025" tIns="278025" rIns="278025" bIns="278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9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1496187" y="1669804"/>
            <a:ext cx="40899644" cy="2671509"/>
          </a:xfrm>
          <a:prstGeom prst="rect">
            <a:avLst/>
          </a:prstGeom>
        </p:spPr>
        <p:txBody>
          <a:bodyPr spcFirstLastPara="1" wrap="square" lIns="463375" tIns="463375" rIns="463375" bIns="463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496187" y="4917355"/>
            <a:ext cx="40899644" cy="14577067"/>
          </a:xfrm>
          <a:prstGeom prst="rect">
            <a:avLst/>
          </a:prstGeom>
        </p:spPr>
        <p:txBody>
          <a:bodyPr spcFirstLastPara="1" wrap="square" lIns="463375" tIns="463375" rIns="463375" bIns="463375" anchor="t" anchorCtr="0">
            <a:normAutofit/>
          </a:bodyPr>
          <a:lstStyle>
            <a:lvl1pPr marL="274334" lvl="0" indent="-483894">
              <a:spcBef>
                <a:spcPts val="0"/>
              </a:spcBef>
              <a:spcAft>
                <a:spcPts val="0"/>
              </a:spcAft>
              <a:buSzPts val="9100"/>
              <a:buChar char="●"/>
              <a:defRPr/>
            </a:lvl1pPr>
            <a:lvl2pPr marL="548667" lvl="1" indent="-411501">
              <a:spcBef>
                <a:spcPts val="0"/>
              </a:spcBef>
              <a:spcAft>
                <a:spcPts val="0"/>
              </a:spcAft>
              <a:buSzPts val="7200"/>
              <a:buChar char="○"/>
              <a:defRPr/>
            </a:lvl2pPr>
            <a:lvl3pPr marL="823001" lvl="2" indent="-411501">
              <a:spcBef>
                <a:spcPts val="0"/>
              </a:spcBef>
              <a:spcAft>
                <a:spcPts val="0"/>
              </a:spcAft>
              <a:buSzPts val="7200"/>
              <a:buChar char="■"/>
              <a:defRPr/>
            </a:lvl3pPr>
            <a:lvl4pPr marL="1097335" lvl="3" indent="-411501">
              <a:spcBef>
                <a:spcPts val="0"/>
              </a:spcBef>
              <a:spcAft>
                <a:spcPts val="0"/>
              </a:spcAft>
              <a:buSzPts val="7200"/>
              <a:buChar char="●"/>
              <a:defRPr/>
            </a:lvl4pPr>
            <a:lvl5pPr marL="1371669" lvl="4" indent="-411501">
              <a:spcBef>
                <a:spcPts val="0"/>
              </a:spcBef>
              <a:spcAft>
                <a:spcPts val="0"/>
              </a:spcAft>
              <a:buSzPts val="7200"/>
              <a:buChar char="○"/>
              <a:defRPr/>
            </a:lvl5pPr>
            <a:lvl6pPr marL="1646002" lvl="5" indent="-411501">
              <a:spcBef>
                <a:spcPts val="0"/>
              </a:spcBef>
              <a:spcAft>
                <a:spcPts val="0"/>
              </a:spcAft>
              <a:buSzPts val="7200"/>
              <a:buChar char="■"/>
              <a:defRPr/>
            </a:lvl6pPr>
            <a:lvl7pPr marL="1920336" lvl="6" indent="-411501">
              <a:spcBef>
                <a:spcPts val="0"/>
              </a:spcBef>
              <a:spcAft>
                <a:spcPts val="0"/>
              </a:spcAft>
              <a:buSzPts val="7200"/>
              <a:buChar char="●"/>
              <a:defRPr/>
            </a:lvl7pPr>
            <a:lvl8pPr marL="2194670" lvl="7" indent="-411501">
              <a:spcBef>
                <a:spcPts val="0"/>
              </a:spcBef>
              <a:spcAft>
                <a:spcPts val="0"/>
              </a:spcAft>
              <a:buSzPts val="7200"/>
              <a:buChar char="○"/>
              <a:defRPr/>
            </a:lvl8pPr>
            <a:lvl9pPr marL="2469003" lvl="8" indent="-411501">
              <a:spcBef>
                <a:spcPts val="0"/>
              </a:spcBef>
              <a:spcAft>
                <a:spcPts val="0"/>
              </a:spcAft>
              <a:buSzPts val="72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96187" y="1669804"/>
            <a:ext cx="40899644" cy="2671509"/>
          </a:xfrm>
          <a:prstGeom prst="rect">
            <a:avLst/>
          </a:prstGeom>
        </p:spPr>
        <p:txBody>
          <a:bodyPr spcFirstLastPara="1" wrap="square" lIns="463375" tIns="463375" rIns="463375" bIns="463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496186" y="4917355"/>
            <a:ext cx="19199965" cy="14577067"/>
          </a:xfrm>
          <a:prstGeom prst="rect">
            <a:avLst/>
          </a:prstGeom>
        </p:spPr>
        <p:txBody>
          <a:bodyPr spcFirstLastPara="1" wrap="square" lIns="463375" tIns="463375" rIns="463375" bIns="463375" anchor="t" anchorCtr="0">
            <a:normAutofit/>
          </a:bodyPr>
          <a:lstStyle>
            <a:lvl1pPr marL="274334" lvl="0" indent="-411501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4320"/>
            </a:lvl1pPr>
            <a:lvl2pPr marL="548667" lvl="1" indent="-369588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3660"/>
            </a:lvl2pPr>
            <a:lvl3pPr marL="823001" lvl="2" indent="-369588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3660"/>
            </a:lvl3pPr>
            <a:lvl4pPr marL="1097335" lvl="3" indent="-369588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3660"/>
            </a:lvl4pPr>
            <a:lvl5pPr marL="1371669" lvl="4" indent="-369588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3660"/>
            </a:lvl5pPr>
            <a:lvl6pPr marL="1646002" lvl="5" indent="-369588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3660"/>
            </a:lvl6pPr>
            <a:lvl7pPr marL="1920336" lvl="6" indent="-369588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3660"/>
            </a:lvl7pPr>
            <a:lvl8pPr marL="2194670" lvl="7" indent="-369588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3660"/>
            </a:lvl8pPr>
            <a:lvl9pPr marL="2469003" lvl="8" indent="-369588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366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23195928" y="4917355"/>
            <a:ext cx="19199965" cy="14577067"/>
          </a:xfrm>
          <a:prstGeom prst="rect">
            <a:avLst/>
          </a:prstGeom>
        </p:spPr>
        <p:txBody>
          <a:bodyPr spcFirstLastPara="1" wrap="square" lIns="463375" tIns="463375" rIns="463375" bIns="463375" anchor="t" anchorCtr="0">
            <a:normAutofit/>
          </a:bodyPr>
          <a:lstStyle>
            <a:lvl1pPr marL="274334" lvl="0" indent="-411501">
              <a:spcBef>
                <a:spcPts val="0"/>
              </a:spcBef>
              <a:spcAft>
                <a:spcPts val="0"/>
              </a:spcAft>
              <a:buSzPts val="7200"/>
              <a:buChar char="●"/>
              <a:defRPr sz="4320"/>
            </a:lvl1pPr>
            <a:lvl2pPr marL="548667" lvl="1" indent="-369588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3660"/>
            </a:lvl2pPr>
            <a:lvl3pPr marL="823001" lvl="2" indent="-369588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3660"/>
            </a:lvl3pPr>
            <a:lvl4pPr marL="1097335" lvl="3" indent="-369588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3660"/>
            </a:lvl4pPr>
            <a:lvl5pPr marL="1371669" lvl="4" indent="-369588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3660"/>
            </a:lvl5pPr>
            <a:lvl6pPr marL="1646002" lvl="5" indent="-369588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3660"/>
            </a:lvl6pPr>
            <a:lvl7pPr marL="1920336" lvl="6" indent="-369588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3660"/>
            </a:lvl7pPr>
            <a:lvl8pPr marL="2194670" lvl="7" indent="-369588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3660"/>
            </a:lvl8pPr>
            <a:lvl9pPr marL="2469003" lvl="8" indent="-369588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366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1496187" y="1669804"/>
            <a:ext cx="40899644" cy="2671509"/>
          </a:xfrm>
          <a:prstGeom prst="rect">
            <a:avLst/>
          </a:prstGeom>
        </p:spPr>
        <p:txBody>
          <a:bodyPr spcFirstLastPara="1" wrap="square" lIns="463375" tIns="463375" rIns="463375" bIns="463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1496186" y="2370622"/>
            <a:ext cx="13478555" cy="3224513"/>
          </a:xfrm>
          <a:prstGeom prst="rect">
            <a:avLst/>
          </a:prstGeom>
        </p:spPr>
        <p:txBody>
          <a:bodyPr spcFirstLastPara="1" wrap="square" lIns="463375" tIns="463375" rIns="463375" bIns="46337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200"/>
              <a:buNone/>
              <a:defRPr sz="7320"/>
            </a:lvl1pPr>
            <a:lvl2pPr lvl="1">
              <a:spcBef>
                <a:spcPts val="0"/>
              </a:spcBef>
              <a:spcAft>
                <a:spcPts val="0"/>
              </a:spcAft>
              <a:buSzPts val="12200"/>
              <a:buNone/>
              <a:defRPr sz="7320"/>
            </a:lvl2pPr>
            <a:lvl3pPr lvl="2">
              <a:spcBef>
                <a:spcPts val="0"/>
              </a:spcBef>
              <a:spcAft>
                <a:spcPts val="0"/>
              </a:spcAft>
              <a:buSzPts val="12200"/>
              <a:buNone/>
              <a:defRPr sz="7320"/>
            </a:lvl3pPr>
            <a:lvl4pPr lvl="3">
              <a:spcBef>
                <a:spcPts val="0"/>
              </a:spcBef>
              <a:spcAft>
                <a:spcPts val="0"/>
              </a:spcAft>
              <a:buSzPts val="12200"/>
              <a:buNone/>
              <a:defRPr sz="7320"/>
            </a:lvl4pPr>
            <a:lvl5pPr lvl="4">
              <a:spcBef>
                <a:spcPts val="0"/>
              </a:spcBef>
              <a:spcAft>
                <a:spcPts val="0"/>
              </a:spcAft>
              <a:buSzPts val="12200"/>
              <a:buNone/>
              <a:defRPr sz="7320"/>
            </a:lvl5pPr>
            <a:lvl6pPr lvl="5">
              <a:spcBef>
                <a:spcPts val="0"/>
              </a:spcBef>
              <a:spcAft>
                <a:spcPts val="0"/>
              </a:spcAft>
              <a:buSzPts val="12200"/>
              <a:buNone/>
              <a:defRPr sz="7320"/>
            </a:lvl6pPr>
            <a:lvl7pPr lvl="6">
              <a:spcBef>
                <a:spcPts val="0"/>
              </a:spcBef>
              <a:spcAft>
                <a:spcPts val="0"/>
              </a:spcAft>
              <a:buSzPts val="12200"/>
              <a:buNone/>
              <a:defRPr sz="7320"/>
            </a:lvl7pPr>
            <a:lvl8pPr lvl="7">
              <a:spcBef>
                <a:spcPts val="0"/>
              </a:spcBef>
              <a:spcAft>
                <a:spcPts val="0"/>
              </a:spcAft>
              <a:buSzPts val="12200"/>
              <a:buNone/>
              <a:defRPr sz="7320"/>
            </a:lvl8pPr>
            <a:lvl9pPr lvl="8">
              <a:spcBef>
                <a:spcPts val="0"/>
              </a:spcBef>
              <a:spcAft>
                <a:spcPts val="0"/>
              </a:spcAft>
              <a:buSzPts val="12200"/>
              <a:buNone/>
              <a:defRPr sz="732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1496186" y="5936699"/>
            <a:ext cx="13478555" cy="13565656"/>
          </a:xfrm>
          <a:prstGeom prst="rect">
            <a:avLst/>
          </a:prstGeom>
        </p:spPr>
        <p:txBody>
          <a:bodyPr spcFirstLastPara="1" wrap="square" lIns="463375" tIns="463375" rIns="463375" bIns="463375" anchor="t" anchorCtr="0">
            <a:normAutofit/>
          </a:bodyPr>
          <a:lstStyle>
            <a:lvl1pPr marL="274334" lvl="0" indent="-369588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3660"/>
            </a:lvl1pPr>
            <a:lvl2pPr marL="548667" lvl="1" indent="-369588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3660"/>
            </a:lvl2pPr>
            <a:lvl3pPr marL="823001" lvl="2" indent="-369588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3660"/>
            </a:lvl3pPr>
            <a:lvl4pPr marL="1097335" lvl="3" indent="-369588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3660"/>
            </a:lvl4pPr>
            <a:lvl5pPr marL="1371669" lvl="4" indent="-369588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3660"/>
            </a:lvl5pPr>
            <a:lvl6pPr marL="1646002" lvl="5" indent="-369588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3660"/>
            </a:lvl6pPr>
            <a:lvl7pPr marL="1920336" lvl="6" indent="-369588">
              <a:spcBef>
                <a:spcPts val="0"/>
              </a:spcBef>
              <a:spcAft>
                <a:spcPts val="0"/>
              </a:spcAft>
              <a:buSzPts val="6100"/>
              <a:buChar char="●"/>
              <a:defRPr sz="3660"/>
            </a:lvl7pPr>
            <a:lvl8pPr marL="2194670" lvl="7" indent="-369588">
              <a:spcBef>
                <a:spcPts val="0"/>
              </a:spcBef>
              <a:spcAft>
                <a:spcPts val="0"/>
              </a:spcAft>
              <a:buSzPts val="6100"/>
              <a:buChar char="○"/>
              <a:defRPr sz="3660"/>
            </a:lvl8pPr>
            <a:lvl9pPr marL="2469003" lvl="8" indent="-369588">
              <a:spcBef>
                <a:spcPts val="0"/>
              </a:spcBef>
              <a:spcAft>
                <a:spcPts val="0"/>
              </a:spcAft>
              <a:buSzPts val="6100"/>
              <a:buChar char="■"/>
              <a:defRPr sz="366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353241" y="2245818"/>
            <a:ext cx="26970039" cy="17454513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300"/>
              <a:buFont typeface="Lato"/>
              <a:buNone/>
              <a:defRPr sz="14581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21945985" y="-107"/>
            <a:ext cx="21945985" cy="219461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278025" tIns="278025" rIns="278025" bIns="278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9"/>
          </a:p>
        </p:txBody>
      </p:sp>
      <p:cxnSp>
        <p:nvCxnSpPr>
          <p:cNvPr id="40" name="Google Shape;40;p9"/>
          <p:cNvCxnSpPr/>
          <p:nvPr/>
        </p:nvCxnSpPr>
        <p:spPr>
          <a:xfrm>
            <a:off x="24142865" y="19181299"/>
            <a:ext cx="224817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274423" y="4727376"/>
            <a:ext cx="19417024" cy="7183609"/>
          </a:xfrm>
          <a:prstGeom prst="rect">
            <a:avLst/>
          </a:prstGeom>
        </p:spPr>
        <p:txBody>
          <a:bodyPr spcFirstLastPara="1" wrap="square" lIns="463375" tIns="463375" rIns="463375" bIns="46337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12781"/>
            </a:lvl1pPr>
            <a:lvl2pPr lvl="1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12781"/>
            </a:lvl2pPr>
            <a:lvl3pPr lvl="2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12781"/>
            </a:lvl3pPr>
            <a:lvl4pPr lvl="3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12781"/>
            </a:lvl4pPr>
            <a:lvl5pPr lvl="4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12781"/>
            </a:lvl5pPr>
            <a:lvl6pPr lvl="5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12781"/>
            </a:lvl6pPr>
            <a:lvl7pPr lvl="6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12781"/>
            </a:lvl7pPr>
            <a:lvl8pPr lvl="7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12781"/>
            </a:lvl8pPr>
            <a:lvl9pPr lvl="8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12781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1274423" y="12139840"/>
            <a:ext cx="19417024" cy="5740972"/>
          </a:xfrm>
          <a:prstGeom prst="rect">
            <a:avLst/>
          </a:prstGeom>
        </p:spPr>
        <p:txBody>
          <a:bodyPr spcFirstLastPara="1" wrap="square" lIns="463375" tIns="463375" rIns="463375" bIns="4633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636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636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636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636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636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636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636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636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600"/>
              <a:buNone/>
              <a:defRPr sz="636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23710017" y="3090001"/>
            <a:ext cx="18417940" cy="15766362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marL="274334" lvl="0" indent="-48389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Char char="●"/>
              <a:defRPr>
                <a:solidFill>
                  <a:schemeClr val="lt1"/>
                </a:solidFill>
              </a:defRPr>
            </a:lvl1pPr>
            <a:lvl2pPr marL="548667" lvl="1" indent="-41150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Char char="○"/>
              <a:defRPr>
                <a:solidFill>
                  <a:schemeClr val="lt1"/>
                </a:solidFill>
              </a:defRPr>
            </a:lvl2pPr>
            <a:lvl3pPr marL="823001" lvl="2" indent="-41150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Char char="■"/>
              <a:defRPr>
                <a:solidFill>
                  <a:schemeClr val="lt1"/>
                </a:solidFill>
              </a:defRPr>
            </a:lvl3pPr>
            <a:lvl4pPr marL="1097335" lvl="3" indent="-41150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Char char="●"/>
              <a:defRPr>
                <a:solidFill>
                  <a:schemeClr val="lt1"/>
                </a:solidFill>
              </a:defRPr>
            </a:lvl4pPr>
            <a:lvl5pPr marL="1371669" lvl="4" indent="-41150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Char char="○"/>
              <a:defRPr>
                <a:solidFill>
                  <a:schemeClr val="lt1"/>
                </a:solidFill>
              </a:defRPr>
            </a:lvl5pPr>
            <a:lvl6pPr marL="1646002" lvl="5" indent="-41150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Char char="■"/>
              <a:defRPr>
                <a:solidFill>
                  <a:schemeClr val="lt1"/>
                </a:solidFill>
              </a:defRPr>
            </a:lvl6pPr>
            <a:lvl7pPr marL="1920336" lvl="6" indent="-41150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Char char="●"/>
              <a:defRPr>
                <a:solidFill>
                  <a:schemeClr val="lt1"/>
                </a:solidFill>
              </a:defRPr>
            </a:lvl7pPr>
            <a:lvl8pPr marL="2194670" lvl="7" indent="-41150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Char char="○"/>
              <a:defRPr>
                <a:solidFill>
                  <a:schemeClr val="lt1"/>
                </a:solidFill>
              </a:defRPr>
            </a:lvl8pPr>
            <a:lvl9pPr marL="2469003" lvl="8" indent="-41150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1533627" y="18050923"/>
            <a:ext cx="28794868" cy="2554950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marL="274334" lvl="0" indent="-13716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1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96187" y="1669804"/>
            <a:ext cx="40899644" cy="267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3375" tIns="463375" rIns="463375" bIns="46337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0"/>
              <a:buFont typeface="Playfair Display"/>
              <a:buNone/>
              <a:defRPr sz="16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0"/>
              <a:buFont typeface="Playfair Display"/>
              <a:buNone/>
              <a:defRPr sz="16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0"/>
              <a:buFont typeface="Playfair Display"/>
              <a:buNone/>
              <a:defRPr sz="16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0"/>
              <a:buFont typeface="Playfair Display"/>
              <a:buNone/>
              <a:defRPr sz="16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0"/>
              <a:buFont typeface="Playfair Display"/>
              <a:buNone/>
              <a:defRPr sz="16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0"/>
              <a:buFont typeface="Playfair Display"/>
              <a:buNone/>
              <a:defRPr sz="16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0"/>
              <a:buFont typeface="Playfair Display"/>
              <a:buNone/>
              <a:defRPr sz="16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0"/>
              <a:buFont typeface="Playfair Display"/>
              <a:buNone/>
              <a:defRPr sz="16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00"/>
              <a:buFont typeface="Playfair Display"/>
              <a:buNone/>
              <a:defRPr sz="16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96187" y="4917355"/>
            <a:ext cx="40899644" cy="1457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3375" tIns="463375" rIns="463375" bIns="463375" anchor="t" anchorCtr="0">
            <a:normAutofit/>
          </a:bodyPr>
          <a:lstStyle>
            <a:lvl1pPr marL="457200" lvl="0" indent="-806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100"/>
              <a:buFont typeface="Lato"/>
              <a:buChar char="●"/>
              <a:defRPr sz="9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ato"/>
              <a:buChar char="○"/>
              <a:defRPr sz="7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ato"/>
              <a:buChar char="■"/>
              <a:defRPr sz="7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ato"/>
              <a:buChar char="●"/>
              <a:defRPr sz="7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ato"/>
              <a:buChar char="○"/>
              <a:defRPr sz="7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ato"/>
              <a:buChar char="■"/>
              <a:defRPr sz="7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ato"/>
              <a:buChar char="●"/>
              <a:defRPr sz="7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ato"/>
              <a:buChar char="○"/>
              <a:defRPr sz="7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685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Lato"/>
              <a:buChar char="■"/>
              <a:defRPr sz="7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753914" y="19972827"/>
            <a:ext cx="2633642" cy="167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3375" tIns="463375" rIns="463375" bIns="463375" anchor="ctr" anchorCtr="0">
            <a:normAutofit/>
          </a:bodyPr>
          <a:lstStyle>
            <a:lvl1pPr lvl="0" algn="r">
              <a:buNone/>
              <a:def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8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9" Type="http://schemas.microsoft.com/office/2007/relationships/hdphoto" Target="../media/hdphoto6.wdp"/><Relationship Id="rId21" Type="http://schemas.microsoft.com/office/2007/relationships/hdphoto" Target="../media/hdphoto3.wdp"/><Relationship Id="rId34" Type="http://schemas.openxmlformats.org/officeDocument/2006/relationships/image" Target="../media/image25.png"/><Relationship Id="rId42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6" Type="http://schemas.microsoft.com/office/2007/relationships/hdphoto" Target="../media/hdphoto1.wdp"/><Relationship Id="rId20" Type="http://schemas.openxmlformats.org/officeDocument/2006/relationships/image" Target="../media/image14.png"/><Relationship Id="rId29" Type="http://schemas.openxmlformats.org/officeDocument/2006/relationships/image" Target="../media/image20.png"/><Relationship Id="rId41" Type="http://schemas.openxmlformats.org/officeDocument/2006/relationships/image" Target="../media/image31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jpeg"/><Relationship Id="rId24" Type="http://schemas.openxmlformats.org/officeDocument/2006/relationships/image" Target="../media/image16.png"/><Relationship Id="rId32" Type="http://schemas.openxmlformats.org/officeDocument/2006/relationships/image" Target="../media/image23.png"/><Relationship Id="rId37" Type="http://schemas.openxmlformats.org/officeDocument/2006/relationships/image" Target="../media/image28.png"/><Relationship Id="rId40" Type="http://schemas.openxmlformats.org/officeDocument/2006/relationships/image" Target="../media/image30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microsoft.com/office/2007/relationships/hdphoto" Target="../media/hdphoto4.wdp"/><Relationship Id="rId28" Type="http://schemas.openxmlformats.org/officeDocument/2006/relationships/image" Target="../media/image19.png"/><Relationship Id="rId36" Type="http://schemas.openxmlformats.org/officeDocument/2006/relationships/image" Target="../media/image27.jpg"/><Relationship Id="rId10" Type="http://schemas.openxmlformats.org/officeDocument/2006/relationships/image" Target="../media/image6.png"/><Relationship Id="rId19" Type="http://schemas.microsoft.com/office/2007/relationships/hdphoto" Target="../media/hdphoto2.wdp"/><Relationship Id="rId31" Type="http://schemas.openxmlformats.org/officeDocument/2006/relationships/image" Target="../media/image2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5.png"/><Relationship Id="rId27" Type="http://schemas.openxmlformats.org/officeDocument/2006/relationships/image" Target="../media/image18.png"/><Relationship Id="rId30" Type="http://schemas.openxmlformats.org/officeDocument/2006/relationships/image" Target="../media/image21.png"/><Relationship Id="rId35" Type="http://schemas.openxmlformats.org/officeDocument/2006/relationships/image" Target="../media/image26.png"/><Relationship Id="rId43" Type="http://schemas.microsoft.com/office/2007/relationships/hdphoto" Target="../media/hdphoto7.wdp"/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5" Type="http://schemas.microsoft.com/office/2007/relationships/hdphoto" Target="../media/hdphoto5.wdp"/><Relationship Id="rId33" Type="http://schemas.openxmlformats.org/officeDocument/2006/relationships/image" Target="../media/image24.jpeg"/><Relationship Id="rId3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TextBox 1178">
            <a:extLst>
              <a:ext uri="{FF2B5EF4-FFF2-40B4-BE49-F238E27FC236}">
                <a16:creationId xmlns:a16="http://schemas.microsoft.com/office/drawing/2014/main" id="{A6494810-D6C5-197F-E86C-C86830B7B4F1}"/>
              </a:ext>
            </a:extLst>
          </p:cNvPr>
          <p:cNvSpPr txBox="1"/>
          <p:nvPr/>
        </p:nvSpPr>
        <p:spPr>
          <a:xfrm>
            <a:off x="30450625" y="7863150"/>
            <a:ext cx="10829857" cy="2144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Twitch response to blue light by day 5 after initial differentiation</a:t>
            </a: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89065F9-1606-390E-B50F-2ED39C0462C3}"/>
              </a:ext>
            </a:extLst>
          </p:cNvPr>
          <p:cNvGrpSpPr/>
          <p:nvPr/>
        </p:nvGrpSpPr>
        <p:grpSpPr>
          <a:xfrm>
            <a:off x="817708" y="12678572"/>
            <a:ext cx="5970707" cy="3153397"/>
            <a:chOff x="822933" y="12140234"/>
            <a:chExt cx="11910043" cy="325345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CC4954-9211-F2C7-35AF-4104558D7C0D}"/>
                </a:ext>
              </a:extLst>
            </p:cNvPr>
            <p:cNvSpPr txBox="1"/>
            <p:nvPr/>
          </p:nvSpPr>
          <p:spPr>
            <a:xfrm>
              <a:off x="925912" y="12252454"/>
              <a:ext cx="11807064" cy="31412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667" dirty="0">
                  <a:solidFill>
                    <a:schemeClr val="bg2">
                      <a:lumMod val="50000"/>
                    </a:schemeClr>
                  </a:solidFill>
                </a:rPr>
                <a:t>We designed a 2D “spinal-cord” like chip that houses uniquely addressable motor neuron regions that grow towards a distal skeletal muscle culture</a:t>
              </a:r>
            </a:p>
            <a:p>
              <a:endParaRPr lang="en-US" sz="2667" dirty="0">
                <a:solidFill>
                  <a:schemeClr val="bg2">
                    <a:lumMod val="50000"/>
                  </a:schemeClr>
                </a:solidFill>
              </a:endParaRPr>
            </a:p>
            <a:p>
              <a:endParaRPr lang="en-US" sz="2667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710AC9E-9212-CE6C-34E3-FC40F56147DD}"/>
                </a:ext>
              </a:extLst>
            </p:cNvPr>
            <p:cNvSpPr/>
            <p:nvPr/>
          </p:nvSpPr>
          <p:spPr>
            <a:xfrm>
              <a:off x="822933" y="12140234"/>
              <a:ext cx="11807066" cy="2442354"/>
            </a:xfrm>
            <a:prstGeom prst="roundRect">
              <a:avLst>
                <a:gd name="adj" fmla="val 4889"/>
              </a:avLst>
            </a:prstGeom>
            <a:noFill/>
            <a:ln w="635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41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FA23E46-7D83-4B30-A0BD-897115182373}"/>
              </a:ext>
            </a:extLst>
          </p:cNvPr>
          <p:cNvSpPr txBox="1"/>
          <p:nvPr/>
        </p:nvSpPr>
        <p:spPr>
          <a:xfrm>
            <a:off x="397603" y="4485366"/>
            <a:ext cx="12579843" cy="84231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Studies 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in vivo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and 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in vitro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have suggested that exercise may lead to improved motor neuron regrowth in the event of injury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Co-Culturing motor neurons and skeletal muscle 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in vitro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in chip formats could provide insight into the effects of exercise on the formation of functional motor units at a tissue level</a:t>
            </a:r>
          </a:p>
          <a:p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400" b="1" u="sng" dirty="0">
                <a:solidFill>
                  <a:schemeClr val="bg2">
                    <a:lumMod val="50000"/>
                  </a:schemeClr>
                </a:solidFill>
              </a:rPr>
              <a:t>Goal:</a:t>
            </a:r>
            <a:r>
              <a:rPr lang="en-US" sz="2400" u="sng" dirty="0">
                <a:solidFill>
                  <a:schemeClr val="bg2">
                    <a:lumMod val="50000"/>
                  </a:schemeClr>
                </a:solidFill>
              </a:rPr>
              <a:t> Develop a mesoscale fluidic chip that can easily image and quantify neurite growth in response to exercised skeletal muscle tissue</a:t>
            </a: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3F6877D-E97E-1DA2-9028-7B9B32FA144E}"/>
              </a:ext>
            </a:extLst>
          </p:cNvPr>
          <p:cNvSpPr txBox="1"/>
          <p:nvPr/>
        </p:nvSpPr>
        <p:spPr>
          <a:xfrm>
            <a:off x="7299325" y="12678578"/>
            <a:ext cx="5919082" cy="29653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chemeClr val="bg2">
                    <a:lumMod val="50000"/>
                  </a:schemeClr>
                </a:solidFill>
              </a:rPr>
              <a:t>Features: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Uniform hydrogel substrate to support skeletal muscle twitch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Monolayer cultures for clear, live imaging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Open well for chemical crosstalk</a:t>
            </a: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0" y="-13410"/>
            <a:ext cx="43891200" cy="2683951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35" tIns="72735" rIns="72735" bIns="72735" anchor="ctr" anchorCtr="0">
            <a:noAutofit/>
          </a:bodyPr>
          <a:lstStyle/>
          <a:p>
            <a:pPr algn="ctr"/>
            <a:r>
              <a:rPr lang="en-US" sz="4800" b="1" dirty="0">
                <a:latin typeface="+mj-lt"/>
                <a:ea typeface="Times New Roman"/>
                <a:cs typeface="Times New Roman"/>
                <a:sym typeface="Times New Roman"/>
              </a:rPr>
              <a:t>Developing Multistage Fluidic Chips for Muscle and Neuron Co-Culture</a:t>
            </a:r>
            <a:endParaRPr lang="en" sz="1067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3200" dirty="0">
                <a:solidFill>
                  <a:schemeClr val="bg2">
                    <a:lumMod val="50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Laura Schwendeman, Tamara Rossy, Ronald Heisser, Ritu Raman</a:t>
            </a:r>
            <a:endParaRPr lang="en" sz="1200" dirty="0">
              <a:solidFill>
                <a:schemeClr val="bg2">
                  <a:lumMod val="50000"/>
                </a:schemeClr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2667" dirty="0">
                <a:solidFill>
                  <a:schemeClr val="bg2">
                    <a:lumMod val="50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Department of Mechanical Engineering, MIT</a:t>
            </a:r>
            <a:endParaRPr sz="2667" dirty="0">
              <a:solidFill>
                <a:schemeClr val="bg2">
                  <a:lumMod val="50000"/>
                </a:schemeClr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Google Shape;60;p13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407" y="495917"/>
            <a:ext cx="6944261" cy="155061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397603" y="3102740"/>
            <a:ext cx="12579843" cy="1183030"/>
          </a:xfrm>
          <a:prstGeom prst="rect">
            <a:avLst/>
          </a:prstGeom>
          <a:solidFill>
            <a:srgbClr val="720863"/>
          </a:solidFill>
          <a:ln w="38100" cap="flat" cmpd="sng">
            <a:solidFill>
              <a:srgbClr val="7208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35" tIns="72735" rIns="72735" bIns="72735" anchor="ctr" anchorCtr="0">
            <a:noAutofit/>
          </a:bodyPr>
          <a:lstStyle/>
          <a:p>
            <a:pPr algn="ctr"/>
            <a:r>
              <a:rPr lang="en" sz="4400" dirty="0">
                <a:solidFill>
                  <a:schemeClr val="bg1">
                    <a:lumMod val="9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Introduction</a:t>
            </a:r>
            <a:endParaRPr sz="4400" dirty="0">
              <a:solidFill>
                <a:schemeClr val="bg1">
                  <a:lumMod val="95000"/>
                </a:schemeClr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62;p13">
            <a:extLst>
              <a:ext uri="{FF2B5EF4-FFF2-40B4-BE49-F238E27FC236}">
                <a16:creationId xmlns:a16="http://schemas.microsoft.com/office/drawing/2014/main" id="{D974A128-7F03-BC81-ABEC-59EE15BF0310}"/>
              </a:ext>
            </a:extLst>
          </p:cNvPr>
          <p:cNvSpPr/>
          <p:nvPr/>
        </p:nvSpPr>
        <p:spPr>
          <a:xfrm>
            <a:off x="13970001" y="3102740"/>
            <a:ext cx="15849598" cy="1199280"/>
          </a:xfrm>
          <a:prstGeom prst="rect">
            <a:avLst/>
          </a:prstGeom>
          <a:solidFill>
            <a:srgbClr val="720863"/>
          </a:solidFill>
          <a:ln w="38100" cap="flat" cmpd="sng">
            <a:solidFill>
              <a:srgbClr val="7208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35" tIns="72735" rIns="72735" bIns="72735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Methods &amp; Assembly</a:t>
            </a:r>
            <a:endParaRPr sz="4400" dirty="0">
              <a:solidFill>
                <a:schemeClr val="bg1">
                  <a:lumMod val="95000"/>
                </a:schemeClr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62;p13">
            <a:extLst>
              <a:ext uri="{FF2B5EF4-FFF2-40B4-BE49-F238E27FC236}">
                <a16:creationId xmlns:a16="http://schemas.microsoft.com/office/drawing/2014/main" id="{37E4F823-301E-2970-124C-C0C3640F1F35}"/>
              </a:ext>
            </a:extLst>
          </p:cNvPr>
          <p:cNvSpPr/>
          <p:nvPr/>
        </p:nvSpPr>
        <p:spPr>
          <a:xfrm>
            <a:off x="30667568" y="3102740"/>
            <a:ext cx="13010272" cy="1183030"/>
          </a:xfrm>
          <a:prstGeom prst="rect">
            <a:avLst/>
          </a:prstGeom>
          <a:solidFill>
            <a:srgbClr val="720863"/>
          </a:solidFill>
          <a:ln w="38100" cap="flat" cmpd="sng">
            <a:solidFill>
              <a:srgbClr val="7208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35" tIns="72735" rIns="72735" bIns="72735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Results: Cell Viability</a:t>
            </a:r>
            <a:endParaRPr sz="4400" dirty="0">
              <a:solidFill>
                <a:schemeClr val="bg1">
                  <a:lumMod val="95000"/>
                </a:schemeClr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62;p13">
            <a:extLst>
              <a:ext uri="{FF2B5EF4-FFF2-40B4-BE49-F238E27FC236}">
                <a16:creationId xmlns:a16="http://schemas.microsoft.com/office/drawing/2014/main" id="{251F6654-817E-0083-B9ED-EF12E746A78A}"/>
              </a:ext>
            </a:extLst>
          </p:cNvPr>
          <p:cNvSpPr/>
          <p:nvPr/>
        </p:nvSpPr>
        <p:spPr>
          <a:xfrm>
            <a:off x="13970001" y="12955151"/>
            <a:ext cx="15849598" cy="1183030"/>
          </a:xfrm>
          <a:prstGeom prst="rect">
            <a:avLst/>
          </a:prstGeom>
          <a:solidFill>
            <a:srgbClr val="720863"/>
          </a:solidFill>
          <a:ln w="38100" cap="flat" cmpd="sng">
            <a:solidFill>
              <a:srgbClr val="7208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35" tIns="72735" rIns="72735" bIns="72735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Results: Initial Culture Separation</a:t>
            </a:r>
            <a:endParaRPr sz="4400" dirty="0">
              <a:solidFill>
                <a:schemeClr val="bg1">
                  <a:lumMod val="95000"/>
                </a:schemeClr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Google Shape;62;p13">
            <a:extLst>
              <a:ext uri="{FF2B5EF4-FFF2-40B4-BE49-F238E27FC236}">
                <a16:creationId xmlns:a16="http://schemas.microsoft.com/office/drawing/2014/main" id="{3B99C710-6803-88A5-3027-1AD308F172FE}"/>
              </a:ext>
            </a:extLst>
          </p:cNvPr>
          <p:cNvSpPr/>
          <p:nvPr/>
        </p:nvSpPr>
        <p:spPr>
          <a:xfrm>
            <a:off x="30622802" y="8821145"/>
            <a:ext cx="13010272" cy="1183030"/>
          </a:xfrm>
          <a:prstGeom prst="rect">
            <a:avLst/>
          </a:prstGeom>
          <a:solidFill>
            <a:srgbClr val="720863"/>
          </a:solidFill>
          <a:ln w="38100" cap="flat" cmpd="sng">
            <a:solidFill>
              <a:srgbClr val="7208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35" tIns="72735" rIns="72735" bIns="72735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Conclusions &amp; Future Steps</a:t>
            </a:r>
            <a:endParaRPr sz="4400" dirty="0">
              <a:solidFill>
                <a:schemeClr val="bg1">
                  <a:lumMod val="95000"/>
                </a:schemeClr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" name="Google Shape;62;p13">
            <a:extLst>
              <a:ext uri="{FF2B5EF4-FFF2-40B4-BE49-F238E27FC236}">
                <a16:creationId xmlns:a16="http://schemas.microsoft.com/office/drawing/2014/main" id="{1E9F8517-3722-1A2D-30AD-CEE204186D8B}"/>
              </a:ext>
            </a:extLst>
          </p:cNvPr>
          <p:cNvSpPr/>
          <p:nvPr/>
        </p:nvSpPr>
        <p:spPr>
          <a:xfrm>
            <a:off x="397603" y="11126351"/>
            <a:ext cx="12579843" cy="1183030"/>
          </a:xfrm>
          <a:prstGeom prst="rect">
            <a:avLst/>
          </a:prstGeom>
          <a:solidFill>
            <a:srgbClr val="720863"/>
          </a:solidFill>
          <a:ln w="38100" cap="flat" cmpd="sng">
            <a:solidFill>
              <a:srgbClr val="7208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35" tIns="72735" rIns="72735" bIns="72735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+mj-lt"/>
                <a:ea typeface="Times New Roman"/>
                <a:cs typeface="Times New Roman"/>
                <a:sym typeface="Times New Roman"/>
              </a:rPr>
              <a:t>Design</a:t>
            </a:r>
            <a:endParaRPr sz="4400" dirty="0">
              <a:solidFill>
                <a:schemeClr val="bg1">
                  <a:lumMod val="95000"/>
                </a:schemeClr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2B2ACD-FE3C-8C35-67A8-E7E8E8A9A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0" y="5236876"/>
            <a:ext cx="3696900" cy="25734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8C0C767-2802-3311-8827-5173F69A3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0174" y="5050350"/>
            <a:ext cx="3160624" cy="23373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C44EE3-1B04-EDF1-4158-A6DCA9527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37997" y="4969569"/>
            <a:ext cx="3391779" cy="245315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E01B31F-E233-F21A-9DBB-B3745687F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96258" y="4993617"/>
            <a:ext cx="4159423" cy="29076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44A5245-0D74-9C71-A0F7-C7409C9FC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8919452" y="8945866"/>
            <a:ext cx="2393074" cy="2936238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B08273A0-7EE5-F99E-A3FA-0EFBC92B2909}"/>
              </a:ext>
            </a:extLst>
          </p:cNvPr>
          <p:cNvSpPr/>
          <p:nvPr/>
        </p:nvSpPr>
        <p:spPr>
          <a:xfrm>
            <a:off x="20576912" y="9751055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2C652AF-7C7A-BA8F-3BE3-537D73DA6DEA}"/>
              </a:ext>
            </a:extLst>
          </p:cNvPr>
          <p:cNvSpPr/>
          <p:nvPr/>
        </p:nvSpPr>
        <p:spPr>
          <a:xfrm>
            <a:off x="20590977" y="10049990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3A3C25B-89A1-29B9-638D-53D24A912CFB}"/>
              </a:ext>
            </a:extLst>
          </p:cNvPr>
          <p:cNvSpPr/>
          <p:nvPr/>
        </p:nvSpPr>
        <p:spPr>
          <a:xfrm>
            <a:off x="20576912" y="10330752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0EDAD2E-111B-FC9E-072F-0E94C8261363}"/>
              </a:ext>
            </a:extLst>
          </p:cNvPr>
          <p:cNvSpPr/>
          <p:nvPr/>
        </p:nvSpPr>
        <p:spPr>
          <a:xfrm>
            <a:off x="20576912" y="10583985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A9B313E-A178-10B4-94DD-04DF6CC7F8A5}"/>
              </a:ext>
            </a:extLst>
          </p:cNvPr>
          <p:cNvSpPr/>
          <p:nvPr/>
        </p:nvSpPr>
        <p:spPr>
          <a:xfrm>
            <a:off x="20590977" y="10881691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 descr="Isolation, Culture, and Differentiation of Primary Myoblasts Derived from  Muscle Satellite Cells">
            <a:extLst>
              <a:ext uri="{FF2B5EF4-FFF2-40B4-BE49-F238E27FC236}">
                <a16:creationId xmlns:a16="http://schemas.microsoft.com/office/drawing/2014/main" id="{2254481B-62D5-0758-9EB5-B5AD7DC73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39" t="26408" r="1288"/>
          <a:stretch/>
        </p:blipFill>
        <p:spPr bwMode="auto">
          <a:xfrm>
            <a:off x="19235792" y="9585534"/>
            <a:ext cx="1326292" cy="166430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F940979-C5A7-4C4B-B6BC-DE1B4BC3D2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02048" y="7375532"/>
            <a:ext cx="3327032" cy="98854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5350203-FEDA-4D9D-4F20-DBA267F882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7111" y="7406154"/>
            <a:ext cx="3324846" cy="963409"/>
          </a:xfrm>
          <a:prstGeom prst="rect">
            <a:avLst/>
          </a:prstGeom>
        </p:spPr>
      </p:pic>
      <p:sp>
        <p:nvSpPr>
          <p:cNvPr id="86" name="Slide Number Placeholder 2">
            <a:extLst>
              <a:ext uri="{FF2B5EF4-FFF2-40B4-BE49-F238E27FC236}">
                <a16:creationId xmlns:a16="http://schemas.microsoft.com/office/drawing/2014/main" id="{55F272F0-F776-46C0-491B-2CCC770CF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293657" y="10408715"/>
            <a:ext cx="2743200" cy="365125"/>
          </a:xfrm>
        </p:spPr>
        <p:txBody>
          <a:bodyPr>
            <a:normAutofit fontScale="25000" lnSpcReduction="20000"/>
          </a:bodyPr>
          <a:lstStyle/>
          <a:p>
            <a:fld id="{0E4CB80A-EC72-4155-9294-B8E579BB5DF6}" type="slidenum">
              <a:rPr lang="en-US" smtClean="0"/>
              <a:t>1</a:t>
            </a:fld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889EEA08-A9F6-8D9B-54FD-1D0F9578BC2F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3007"/>
          <a:stretch/>
        </p:blipFill>
        <p:spPr>
          <a:xfrm rot="5400000">
            <a:off x="14837767" y="8446637"/>
            <a:ext cx="2393075" cy="3558490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71CD5303-7390-1808-1C5B-79304E90FCD9}"/>
              </a:ext>
            </a:extLst>
          </p:cNvPr>
          <p:cNvSpPr/>
          <p:nvPr/>
        </p:nvSpPr>
        <p:spPr>
          <a:xfrm>
            <a:off x="20830318" y="9723145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8F4BF64-8278-D35B-8D02-26E232351F27}"/>
              </a:ext>
            </a:extLst>
          </p:cNvPr>
          <p:cNvSpPr/>
          <p:nvPr/>
        </p:nvSpPr>
        <p:spPr>
          <a:xfrm>
            <a:off x="20830318" y="10021259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D24613A-8E47-CE06-15F9-1D80BCF0400E}"/>
              </a:ext>
            </a:extLst>
          </p:cNvPr>
          <p:cNvSpPr/>
          <p:nvPr/>
        </p:nvSpPr>
        <p:spPr>
          <a:xfrm>
            <a:off x="20830318" y="10282699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F275406-0EF9-A213-8063-67FE6D980525}"/>
              </a:ext>
            </a:extLst>
          </p:cNvPr>
          <p:cNvSpPr/>
          <p:nvPr/>
        </p:nvSpPr>
        <p:spPr>
          <a:xfrm>
            <a:off x="20828837" y="10575191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B4C7247-F288-7DFD-179F-6D431028DB62}"/>
              </a:ext>
            </a:extLst>
          </p:cNvPr>
          <p:cNvSpPr/>
          <p:nvPr/>
        </p:nvSpPr>
        <p:spPr>
          <a:xfrm>
            <a:off x="20828836" y="10852960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CCB7584-FE2A-6A31-8329-83E8065A6BFA}"/>
              </a:ext>
            </a:extLst>
          </p:cNvPr>
          <p:cNvGrpSpPr/>
          <p:nvPr/>
        </p:nvGrpSpPr>
        <p:grpSpPr>
          <a:xfrm>
            <a:off x="5068340" y="15272061"/>
            <a:ext cx="7651835" cy="5709286"/>
            <a:chOff x="948403" y="14551102"/>
            <a:chExt cx="9560250" cy="713321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25195423-F2F4-962C-F230-42C76518C001}"/>
                </a:ext>
              </a:extLst>
            </p:cNvPr>
            <p:cNvGrpSpPr/>
            <p:nvPr/>
          </p:nvGrpSpPr>
          <p:grpSpPr>
            <a:xfrm>
              <a:off x="948403" y="14551102"/>
              <a:ext cx="9560250" cy="7133219"/>
              <a:chOff x="1295512" y="14016259"/>
              <a:chExt cx="6780821" cy="5059396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270934D8-ABC3-3750-0FE5-814566988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5512" y="14431002"/>
                <a:ext cx="3623511" cy="4445952"/>
              </a:xfrm>
              <a:prstGeom prst="rect">
                <a:avLst/>
              </a:prstGeom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68A22F7-9585-ED7A-E180-FBEBC2070799}"/>
                  </a:ext>
                </a:extLst>
              </p:cNvPr>
              <p:cNvSpPr txBox="1"/>
              <p:nvPr/>
            </p:nvSpPr>
            <p:spPr>
              <a:xfrm>
                <a:off x="4958798" y="16832790"/>
                <a:ext cx="1765291" cy="409114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Plug Wells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1CE2C04-D142-F1E1-2F66-5975052D95FD}"/>
                  </a:ext>
                </a:extLst>
              </p:cNvPr>
              <p:cNvSpPr txBox="1"/>
              <p:nvPr/>
            </p:nvSpPr>
            <p:spPr>
              <a:xfrm>
                <a:off x="4974411" y="15567881"/>
                <a:ext cx="3101922" cy="409114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Muscle Well – “limb”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E869E81-5EAF-5AAD-662B-04CC6CA8A318}"/>
                  </a:ext>
                </a:extLst>
              </p:cNvPr>
              <p:cNvSpPr txBox="1"/>
              <p:nvPr/>
            </p:nvSpPr>
            <p:spPr>
              <a:xfrm>
                <a:off x="4958798" y="14759693"/>
                <a:ext cx="2217186" cy="409114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Gel</a:t>
                </a:r>
                <a:r>
                  <a:rPr lang="en-US" sz="2400" dirty="0"/>
                  <a:t> Inlet Port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2A0B203-9A9A-55FF-1CF3-458D00DCD28C}"/>
                  </a:ext>
                </a:extLst>
              </p:cNvPr>
              <p:cNvSpPr txBox="1"/>
              <p:nvPr/>
            </p:nvSpPr>
            <p:spPr>
              <a:xfrm>
                <a:off x="4958799" y="18317641"/>
                <a:ext cx="1765291" cy="758014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Gel Outlet Ports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D0C5585-0970-1571-B9FA-FDC1270DB498}"/>
                  </a:ext>
                </a:extLst>
              </p:cNvPr>
              <p:cNvSpPr txBox="1"/>
              <p:nvPr/>
            </p:nvSpPr>
            <p:spPr>
              <a:xfrm>
                <a:off x="4974411" y="16238293"/>
                <a:ext cx="2786800" cy="409114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Kinematic Pin Slot</a:t>
                </a:r>
              </a:p>
            </p:txBody>
          </p: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6C75498F-AC3F-320B-09FA-FF50F4FBF587}"/>
                  </a:ext>
                </a:extLst>
              </p:cNvPr>
              <p:cNvCxnSpPr>
                <a:cxnSpLocks/>
                <a:stCxn id="98" idx="1"/>
              </p:cNvCxnSpPr>
              <p:nvPr/>
            </p:nvCxnSpPr>
            <p:spPr>
              <a:xfrm flipH="1" flipV="1">
                <a:off x="3407488" y="14944359"/>
                <a:ext cx="1551310" cy="19892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A7858292-509A-D018-77AE-4FF37C2474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71740" y="15775724"/>
                <a:ext cx="1002671" cy="0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1C44BC5-DD9F-633C-64B4-61A9510980FB}"/>
                  </a:ext>
                </a:extLst>
              </p:cNvPr>
              <p:cNvCxnSpPr>
                <a:cxnSpLocks/>
                <a:stCxn id="100" idx="1"/>
              </p:cNvCxnSpPr>
              <p:nvPr/>
            </p:nvCxnSpPr>
            <p:spPr>
              <a:xfrm flipH="1">
                <a:off x="4630268" y="16442850"/>
                <a:ext cx="344143" cy="84494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EED8572-973A-43B0-A203-50C18AAA8B11}"/>
                  </a:ext>
                </a:extLst>
              </p:cNvPr>
              <p:cNvCxnSpPr>
                <a:cxnSpLocks/>
                <a:stCxn id="96" idx="1"/>
              </p:cNvCxnSpPr>
              <p:nvPr/>
            </p:nvCxnSpPr>
            <p:spPr>
              <a:xfrm flipH="1">
                <a:off x="3971740" y="17037347"/>
                <a:ext cx="987059" cy="423120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19654C7E-FED7-85C1-9D77-5791CDAD43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71740" y="17820200"/>
                <a:ext cx="1002671" cy="0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F2FBAC87-F5DB-9724-F8BF-DAE0B8EE6C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1740" y="18282096"/>
                <a:ext cx="1002684" cy="42172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5199B4F-8ECF-3B93-BE75-78791688594C}"/>
                  </a:ext>
                </a:extLst>
              </p:cNvPr>
              <p:cNvSpPr txBox="1"/>
              <p:nvPr/>
            </p:nvSpPr>
            <p:spPr>
              <a:xfrm>
                <a:off x="2753905" y="15454421"/>
                <a:ext cx="591180" cy="415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Gel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BD0F67D-87D9-D293-7F30-DCA29842AEFD}"/>
                  </a:ext>
                </a:extLst>
              </p:cNvPr>
              <p:cNvSpPr txBox="1"/>
              <p:nvPr/>
            </p:nvSpPr>
            <p:spPr>
              <a:xfrm>
                <a:off x="1645450" y="14016259"/>
                <a:ext cx="1466105" cy="415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Rigid Chip</a:t>
                </a: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3687D4F-ACFA-41AF-FF1A-63F0D4894403}"/>
                </a:ext>
              </a:extLst>
            </p:cNvPr>
            <p:cNvSpPr txBox="1"/>
            <p:nvPr/>
          </p:nvSpPr>
          <p:spPr>
            <a:xfrm>
              <a:off x="6135267" y="19275889"/>
              <a:ext cx="3103989" cy="1038253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Neuron Wells – “Spinal Cord”</a:t>
              </a:r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89A7741F-80DA-71C6-E2D9-4CF2938348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59" y="15765958"/>
            <a:ext cx="4070872" cy="4996070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FA2DDA9A-1F00-5529-D521-55947ADEAF3F}"/>
              </a:ext>
            </a:extLst>
          </p:cNvPr>
          <p:cNvSpPr txBox="1"/>
          <p:nvPr/>
        </p:nvSpPr>
        <p:spPr>
          <a:xfrm>
            <a:off x="817705" y="15303211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Stamp </a:t>
            </a:r>
            <a:r>
              <a:rPr lang="en-US" sz="2800" dirty="0" err="1"/>
              <a:t>Overmold</a:t>
            </a:r>
            <a:endParaRPr lang="en-US" sz="2800" dirty="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18F97051-4BAF-C7E3-54C7-B07858972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2711243" y="8945866"/>
            <a:ext cx="2393074" cy="2936238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20A1B53E-777E-1F34-D321-DA1B64DEAAA8}"/>
              </a:ext>
            </a:extLst>
          </p:cNvPr>
          <p:cNvSpPr/>
          <p:nvPr/>
        </p:nvSpPr>
        <p:spPr>
          <a:xfrm>
            <a:off x="24368703" y="9751055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B253030-7F83-017F-935D-DE8A8ABEC66C}"/>
              </a:ext>
            </a:extLst>
          </p:cNvPr>
          <p:cNvSpPr/>
          <p:nvPr/>
        </p:nvSpPr>
        <p:spPr>
          <a:xfrm>
            <a:off x="24382768" y="10049990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47EC724-5D0B-D29D-6797-B3D9B6CEFEAD}"/>
              </a:ext>
            </a:extLst>
          </p:cNvPr>
          <p:cNvSpPr/>
          <p:nvPr/>
        </p:nvSpPr>
        <p:spPr>
          <a:xfrm>
            <a:off x="24368703" y="10330752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DD63846-A60F-C0B3-235F-459C49EB52CF}"/>
              </a:ext>
            </a:extLst>
          </p:cNvPr>
          <p:cNvSpPr/>
          <p:nvPr/>
        </p:nvSpPr>
        <p:spPr>
          <a:xfrm>
            <a:off x="24368703" y="10583985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A21CFA9-113A-1950-9FA6-AB7362537BCA}"/>
              </a:ext>
            </a:extLst>
          </p:cNvPr>
          <p:cNvSpPr/>
          <p:nvPr/>
        </p:nvSpPr>
        <p:spPr>
          <a:xfrm>
            <a:off x="24382768" y="10881691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" name="Picture 2" descr="Isolation, Culture, and Differentiation of Primary Myoblasts Derived from  Muscle Satellite Cells">
            <a:extLst>
              <a:ext uri="{FF2B5EF4-FFF2-40B4-BE49-F238E27FC236}">
                <a16:creationId xmlns:a16="http://schemas.microsoft.com/office/drawing/2014/main" id="{ACAD40EF-14D6-796B-ACBC-1414A4C15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39" t="26408" r="1288"/>
          <a:stretch/>
        </p:blipFill>
        <p:spPr bwMode="auto">
          <a:xfrm>
            <a:off x="23002183" y="9585534"/>
            <a:ext cx="1326292" cy="163385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Oval 1024">
            <a:extLst>
              <a:ext uri="{FF2B5EF4-FFF2-40B4-BE49-F238E27FC236}">
                <a16:creationId xmlns:a16="http://schemas.microsoft.com/office/drawing/2014/main" id="{E1A78857-9157-AE00-E33D-2FD2190E27D7}"/>
              </a:ext>
            </a:extLst>
          </p:cNvPr>
          <p:cNvSpPr/>
          <p:nvPr/>
        </p:nvSpPr>
        <p:spPr>
          <a:xfrm>
            <a:off x="24622109" y="9723145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E6E9039B-1169-A7D5-508B-3C0A0A6E9009}"/>
              </a:ext>
            </a:extLst>
          </p:cNvPr>
          <p:cNvSpPr/>
          <p:nvPr/>
        </p:nvSpPr>
        <p:spPr>
          <a:xfrm>
            <a:off x="24622109" y="10021259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Oval 1027">
            <a:extLst>
              <a:ext uri="{FF2B5EF4-FFF2-40B4-BE49-F238E27FC236}">
                <a16:creationId xmlns:a16="http://schemas.microsoft.com/office/drawing/2014/main" id="{E6070BC7-EE1B-F662-AA02-4E373ED5E1E2}"/>
              </a:ext>
            </a:extLst>
          </p:cNvPr>
          <p:cNvSpPr/>
          <p:nvPr/>
        </p:nvSpPr>
        <p:spPr>
          <a:xfrm>
            <a:off x="24622109" y="10282699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Oval 1028">
            <a:extLst>
              <a:ext uri="{FF2B5EF4-FFF2-40B4-BE49-F238E27FC236}">
                <a16:creationId xmlns:a16="http://schemas.microsoft.com/office/drawing/2014/main" id="{BD83FE1F-8838-F6AA-31EF-8E4E502A7505}"/>
              </a:ext>
            </a:extLst>
          </p:cNvPr>
          <p:cNvSpPr/>
          <p:nvPr/>
        </p:nvSpPr>
        <p:spPr>
          <a:xfrm>
            <a:off x="24620628" y="10575191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Oval 1029">
            <a:extLst>
              <a:ext uri="{FF2B5EF4-FFF2-40B4-BE49-F238E27FC236}">
                <a16:creationId xmlns:a16="http://schemas.microsoft.com/office/drawing/2014/main" id="{67B2027F-2EA8-2D20-A4C7-1E572E7EF4FD}"/>
              </a:ext>
            </a:extLst>
          </p:cNvPr>
          <p:cNvSpPr/>
          <p:nvPr/>
        </p:nvSpPr>
        <p:spPr>
          <a:xfrm>
            <a:off x="24620627" y="10852960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36D2CAA8-D56C-9E18-ABE9-6739F7063384}"/>
              </a:ext>
            </a:extLst>
          </p:cNvPr>
          <p:cNvCxnSpPr>
            <a:cxnSpLocks/>
          </p:cNvCxnSpPr>
          <p:nvPr/>
        </p:nvCxnSpPr>
        <p:spPr>
          <a:xfrm flipV="1">
            <a:off x="17624740" y="6847987"/>
            <a:ext cx="70453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BEEFBFC2-DAAE-DA58-B769-7CB3C0D7CA16}"/>
              </a:ext>
            </a:extLst>
          </p:cNvPr>
          <p:cNvCxnSpPr>
            <a:cxnSpLocks/>
          </p:cNvCxnSpPr>
          <p:nvPr/>
        </p:nvCxnSpPr>
        <p:spPr>
          <a:xfrm flipV="1">
            <a:off x="21474611" y="6837670"/>
            <a:ext cx="70453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DAA1149C-4FD5-26D5-474C-1020962D5A9A}"/>
              </a:ext>
            </a:extLst>
          </p:cNvPr>
          <p:cNvCxnSpPr>
            <a:cxnSpLocks/>
          </p:cNvCxnSpPr>
          <p:nvPr/>
        </p:nvCxnSpPr>
        <p:spPr>
          <a:xfrm flipV="1">
            <a:off x="25303550" y="6824268"/>
            <a:ext cx="70453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CBB894B7-2AA4-D6F2-116B-FA95FF262484}"/>
              </a:ext>
            </a:extLst>
          </p:cNvPr>
          <p:cNvCxnSpPr>
            <a:cxnSpLocks/>
          </p:cNvCxnSpPr>
          <p:nvPr/>
        </p:nvCxnSpPr>
        <p:spPr>
          <a:xfrm flipV="1">
            <a:off x="17764097" y="10097602"/>
            <a:ext cx="70453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FC89B6C5-0973-EBA6-2BF4-FBE081886B86}"/>
              </a:ext>
            </a:extLst>
          </p:cNvPr>
          <p:cNvCxnSpPr>
            <a:cxnSpLocks/>
          </p:cNvCxnSpPr>
          <p:nvPr/>
        </p:nvCxnSpPr>
        <p:spPr>
          <a:xfrm flipV="1">
            <a:off x="21649782" y="10074877"/>
            <a:ext cx="70453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9C7E0A44-182A-163B-7B0B-3390871A0239}"/>
              </a:ext>
            </a:extLst>
          </p:cNvPr>
          <p:cNvSpPr txBox="1"/>
          <p:nvPr/>
        </p:nvSpPr>
        <p:spPr>
          <a:xfrm>
            <a:off x="14309205" y="4563225"/>
            <a:ext cx="41594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1. Adhere chip to glass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688FD5FF-C494-616B-CA92-DED979CB2905}"/>
              </a:ext>
            </a:extLst>
          </p:cNvPr>
          <p:cNvSpPr txBox="1"/>
          <p:nvPr/>
        </p:nvSpPr>
        <p:spPr>
          <a:xfrm>
            <a:off x="18189295" y="4584822"/>
            <a:ext cx="41594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2. place stamp stage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7C666CD3-32DE-45CD-B363-167192D695D4}"/>
              </a:ext>
            </a:extLst>
          </p:cNvPr>
          <p:cNvSpPr txBox="1"/>
          <p:nvPr/>
        </p:nvSpPr>
        <p:spPr>
          <a:xfrm>
            <a:off x="21981126" y="4559116"/>
            <a:ext cx="41594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3. Load hydrogel and polymerize 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6E6C132B-9850-4C5B-8904-34D1D5A7E2CD}"/>
              </a:ext>
            </a:extLst>
          </p:cNvPr>
          <p:cNvSpPr txBox="1"/>
          <p:nvPr/>
        </p:nvSpPr>
        <p:spPr>
          <a:xfrm>
            <a:off x="14581272" y="8584220"/>
            <a:ext cx="304346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4. Place polymer plugs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1CF8C695-A7C4-F691-EE23-A6B0C034024F}"/>
              </a:ext>
            </a:extLst>
          </p:cNvPr>
          <p:cNvSpPr txBox="1"/>
          <p:nvPr/>
        </p:nvSpPr>
        <p:spPr>
          <a:xfrm>
            <a:off x="26444583" y="4584822"/>
            <a:ext cx="246277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4. Remove stamp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0A369822-9EB5-AD1D-A832-A77E1A84CEB8}"/>
              </a:ext>
            </a:extLst>
          </p:cNvPr>
          <p:cNvSpPr txBox="1"/>
          <p:nvPr/>
        </p:nvSpPr>
        <p:spPr>
          <a:xfrm>
            <a:off x="18342766" y="8535488"/>
            <a:ext cx="323103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5. Seed muscle and neuron cultures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C48DC9D8-DFC3-CB53-1CC4-37EEA11B35ED}"/>
              </a:ext>
            </a:extLst>
          </p:cNvPr>
          <p:cNvSpPr txBox="1"/>
          <p:nvPr/>
        </p:nvSpPr>
        <p:spPr>
          <a:xfrm>
            <a:off x="22251744" y="8508912"/>
            <a:ext cx="323103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6.Grow tissue and exercise muscle </a:t>
            </a: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E70A7C70-CAA4-B477-48EB-2207DDFC9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26368507" y="8954844"/>
            <a:ext cx="2393074" cy="2936238"/>
          </a:xfrm>
          <a:prstGeom prst="rect">
            <a:avLst/>
          </a:prstGeom>
        </p:spPr>
      </p:pic>
      <p:sp>
        <p:nvSpPr>
          <p:cNvPr id="1046" name="Oval 1045">
            <a:extLst>
              <a:ext uri="{FF2B5EF4-FFF2-40B4-BE49-F238E27FC236}">
                <a16:creationId xmlns:a16="http://schemas.microsoft.com/office/drawing/2014/main" id="{C697E00D-9D03-8967-690A-072DAACB8AE9}"/>
              </a:ext>
            </a:extLst>
          </p:cNvPr>
          <p:cNvSpPr/>
          <p:nvPr/>
        </p:nvSpPr>
        <p:spPr>
          <a:xfrm>
            <a:off x="28025967" y="9760033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Oval 1046">
            <a:extLst>
              <a:ext uri="{FF2B5EF4-FFF2-40B4-BE49-F238E27FC236}">
                <a16:creationId xmlns:a16="http://schemas.microsoft.com/office/drawing/2014/main" id="{7CE44563-1139-8A8C-3FC0-11DA951CF8AE}"/>
              </a:ext>
            </a:extLst>
          </p:cNvPr>
          <p:cNvSpPr/>
          <p:nvPr/>
        </p:nvSpPr>
        <p:spPr>
          <a:xfrm>
            <a:off x="28040032" y="10058968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Oval 1047">
            <a:extLst>
              <a:ext uri="{FF2B5EF4-FFF2-40B4-BE49-F238E27FC236}">
                <a16:creationId xmlns:a16="http://schemas.microsoft.com/office/drawing/2014/main" id="{BEB9C72A-A295-7B12-E7FA-670BA86CA86E}"/>
              </a:ext>
            </a:extLst>
          </p:cNvPr>
          <p:cNvSpPr/>
          <p:nvPr/>
        </p:nvSpPr>
        <p:spPr>
          <a:xfrm>
            <a:off x="28025967" y="10339730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5E5B5424-BC8F-9D29-4D8B-26BC93C16D74}"/>
              </a:ext>
            </a:extLst>
          </p:cNvPr>
          <p:cNvSpPr/>
          <p:nvPr/>
        </p:nvSpPr>
        <p:spPr>
          <a:xfrm>
            <a:off x="28025967" y="10592963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Oval 1049">
            <a:extLst>
              <a:ext uri="{FF2B5EF4-FFF2-40B4-BE49-F238E27FC236}">
                <a16:creationId xmlns:a16="http://schemas.microsoft.com/office/drawing/2014/main" id="{BFCA3BD4-C4F1-7A92-EE1A-BF595133F25E}"/>
              </a:ext>
            </a:extLst>
          </p:cNvPr>
          <p:cNvSpPr/>
          <p:nvPr/>
        </p:nvSpPr>
        <p:spPr>
          <a:xfrm>
            <a:off x="28040032" y="10890669"/>
            <a:ext cx="166465" cy="1664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1" name="Picture 2" descr="Isolation, Culture, and Differentiation of Primary Myoblasts Derived from  Muscle Satellite Cells">
            <a:extLst>
              <a:ext uri="{FF2B5EF4-FFF2-40B4-BE49-F238E27FC236}">
                <a16:creationId xmlns:a16="http://schemas.microsoft.com/office/drawing/2014/main" id="{C1DB1BB1-2793-01E8-EE86-776BDCC67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39" t="26408" r="1288"/>
          <a:stretch/>
        </p:blipFill>
        <p:spPr bwMode="auto">
          <a:xfrm>
            <a:off x="26674463" y="9553764"/>
            <a:ext cx="1326292" cy="17171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Oval 1051">
            <a:extLst>
              <a:ext uri="{FF2B5EF4-FFF2-40B4-BE49-F238E27FC236}">
                <a16:creationId xmlns:a16="http://schemas.microsoft.com/office/drawing/2014/main" id="{B2B4EC90-6B95-D5B8-572B-6C4C43BEAEB6}"/>
              </a:ext>
            </a:extLst>
          </p:cNvPr>
          <p:cNvSpPr/>
          <p:nvPr/>
        </p:nvSpPr>
        <p:spPr>
          <a:xfrm>
            <a:off x="28279373" y="9732123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800A62E0-7982-CEE4-0CE2-406D05B2FBF7}"/>
              </a:ext>
            </a:extLst>
          </p:cNvPr>
          <p:cNvSpPr/>
          <p:nvPr/>
        </p:nvSpPr>
        <p:spPr>
          <a:xfrm>
            <a:off x="28279373" y="10030237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3A87834A-5652-29CE-9166-8C722DA1CB8A}"/>
              </a:ext>
            </a:extLst>
          </p:cNvPr>
          <p:cNvSpPr/>
          <p:nvPr/>
        </p:nvSpPr>
        <p:spPr>
          <a:xfrm>
            <a:off x="28279373" y="10291677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Oval 1054">
            <a:extLst>
              <a:ext uri="{FF2B5EF4-FFF2-40B4-BE49-F238E27FC236}">
                <a16:creationId xmlns:a16="http://schemas.microsoft.com/office/drawing/2014/main" id="{AA057DBF-0F96-001C-575E-ECF3306F05AD}"/>
              </a:ext>
            </a:extLst>
          </p:cNvPr>
          <p:cNvSpPr/>
          <p:nvPr/>
        </p:nvSpPr>
        <p:spPr>
          <a:xfrm>
            <a:off x="28277892" y="10584169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36DF8A2D-2A5C-85CA-B283-60091FF86034}"/>
              </a:ext>
            </a:extLst>
          </p:cNvPr>
          <p:cNvSpPr/>
          <p:nvPr/>
        </p:nvSpPr>
        <p:spPr>
          <a:xfrm>
            <a:off x="28277891" y="10861938"/>
            <a:ext cx="222283" cy="22228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12214473-34C7-3B38-E450-E8E03F08BF99}"/>
              </a:ext>
            </a:extLst>
          </p:cNvPr>
          <p:cNvSpPr txBox="1"/>
          <p:nvPr/>
        </p:nvSpPr>
        <p:spPr>
          <a:xfrm>
            <a:off x="25847929" y="8127449"/>
            <a:ext cx="323103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7. Measure neurite outgrowth and synaptic activity</a:t>
            </a:r>
          </a:p>
        </p:txBody>
      </p: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FE113938-83A5-ACBF-8CDF-B2632D52C08B}"/>
              </a:ext>
            </a:extLst>
          </p:cNvPr>
          <p:cNvCxnSpPr>
            <a:cxnSpLocks/>
          </p:cNvCxnSpPr>
          <p:nvPr/>
        </p:nvCxnSpPr>
        <p:spPr>
          <a:xfrm flipV="1">
            <a:off x="25354234" y="9954406"/>
            <a:ext cx="70453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BCFE9F53-B3F8-A75C-688C-8613276C82C3}"/>
              </a:ext>
            </a:extLst>
          </p:cNvPr>
          <p:cNvCxnSpPr>
            <a:stCxn id="1052" idx="2"/>
          </p:cNvCxnSpPr>
          <p:nvPr/>
        </p:nvCxnSpPr>
        <p:spPr>
          <a:xfrm flipH="1" flipV="1">
            <a:off x="27985739" y="9843264"/>
            <a:ext cx="293634" cy="1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3F56022E-A8FD-1E54-D301-1D6953ADD8FF}"/>
              </a:ext>
            </a:extLst>
          </p:cNvPr>
          <p:cNvCxnSpPr/>
          <p:nvPr/>
        </p:nvCxnSpPr>
        <p:spPr>
          <a:xfrm flipH="1" flipV="1">
            <a:off x="27985739" y="10138902"/>
            <a:ext cx="293634" cy="1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05513908-7935-769F-C4A3-854BC97B132C}"/>
              </a:ext>
            </a:extLst>
          </p:cNvPr>
          <p:cNvCxnSpPr/>
          <p:nvPr/>
        </p:nvCxnSpPr>
        <p:spPr>
          <a:xfrm flipH="1" flipV="1">
            <a:off x="28024893" y="10972799"/>
            <a:ext cx="293634" cy="1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F1903612-91DF-597F-50FE-7394CE929208}"/>
              </a:ext>
            </a:extLst>
          </p:cNvPr>
          <p:cNvCxnSpPr>
            <a:cxnSpLocks/>
            <a:endCxn id="1049" idx="6"/>
          </p:cNvCxnSpPr>
          <p:nvPr/>
        </p:nvCxnSpPr>
        <p:spPr>
          <a:xfrm flipH="1" flipV="1">
            <a:off x="28192432" y="10676196"/>
            <a:ext cx="86941" cy="22237"/>
          </a:xfrm>
          <a:prstGeom prst="line">
            <a:avLst/>
          </a:prstGeom>
          <a:ln w="571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215C0A1C-4739-F261-CA60-D84951E5D5B5}"/>
              </a:ext>
            </a:extLst>
          </p:cNvPr>
          <p:cNvGrpSpPr/>
          <p:nvPr/>
        </p:nvGrpSpPr>
        <p:grpSpPr>
          <a:xfrm>
            <a:off x="27799031" y="9659117"/>
            <a:ext cx="183466" cy="224293"/>
            <a:chOff x="29389754" y="9243374"/>
            <a:chExt cx="183466" cy="224293"/>
          </a:xfrm>
        </p:grpSpPr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C9789F80-DB82-50D6-DA33-465B4A6A3366}"/>
                </a:ext>
              </a:extLst>
            </p:cNvPr>
            <p:cNvCxnSpPr/>
            <p:nvPr/>
          </p:nvCxnSpPr>
          <p:spPr>
            <a:xfrm flipH="1" flipV="1">
              <a:off x="29458920" y="9243374"/>
              <a:ext cx="114300" cy="174946"/>
            </a:xfrm>
            <a:prstGeom prst="line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846FF633-ADB9-DA9C-D9AC-FCC1C3504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89754" y="9418320"/>
              <a:ext cx="183466" cy="49347"/>
            </a:xfrm>
            <a:prstGeom prst="line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37A07F22-4BA0-705A-05AE-3B4333F2D2E1}"/>
              </a:ext>
            </a:extLst>
          </p:cNvPr>
          <p:cNvGrpSpPr/>
          <p:nvPr/>
        </p:nvGrpSpPr>
        <p:grpSpPr>
          <a:xfrm>
            <a:off x="28023031" y="10514630"/>
            <a:ext cx="183466" cy="224293"/>
            <a:chOff x="29389754" y="9243374"/>
            <a:chExt cx="183466" cy="224293"/>
          </a:xfrm>
        </p:grpSpPr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C603ED52-8595-5972-2E41-F2346BF8E618}"/>
                </a:ext>
              </a:extLst>
            </p:cNvPr>
            <p:cNvCxnSpPr/>
            <p:nvPr/>
          </p:nvCxnSpPr>
          <p:spPr>
            <a:xfrm flipH="1" flipV="1">
              <a:off x="29458920" y="9243374"/>
              <a:ext cx="114300" cy="174946"/>
            </a:xfrm>
            <a:prstGeom prst="line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46B76B5D-5A45-3D21-10A2-A56231137A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89754" y="9418320"/>
              <a:ext cx="183466" cy="49347"/>
            </a:xfrm>
            <a:prstGeom prst="line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5E9B0C7D-F0C4-DA7D-2F79-96D89BBDBAF9}"/>
              </a:ext>
            </a:extLst>
          </p:cNvPr>
          <p:cNvGrpSpPr/>
          <p:nvPr/>
        </p:nvGrpSpPr>
        <p:grpSpPr>
          <a:xfrm>
            <a:off x="27868197" y="10806452"/>
            <a:ext cx="183466" cy="224293"/>
            <a:chOff x="29389754" y="9243374"/>
            <a:chExt cx="183466" cy="224293"/>
          </a:xfrm>
        </p:grpSpPr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BCCE33E5-350E-8D57-86CF-A079E67E3974}"/>
                </a:ext>
              </a:extLst>
            </p:cNvPr>
            <p:cNvCxnSpPr/>
            <p:nvPr/>
          </p:nvCxnSpPr>
          <p:spPr>
            <a:xfrm flipH="1" flipV="1">
              <a:off x="29458920" y="9243374"/>
              <a:ext cx="114300" cy="174946"/>
            </a:xfrm>
            <a:prstGeom prst="line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>
              <a:extLst>
                <a:ext uri="{FF2B5EF4-FFF2-40B4-BE49-F238E27FC236}">
                  <a16:creationId xmlns:a16="http://schemas.microsoft.com/office/drawing/2014/main" id="{DFB0C678-6271-CDE4-756F-0CA5C786B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89754" y="9418320"/>
              <a:ext cx="183466" cy="49347"/>
            </a:xfrm>
            <a:prstGeom prst="line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A871827B-770A-CF64-8767-6BCDF27DA10C}"/>
              </a:ext>
            </a:extLst>
          </p:cNvPr>
          <p:cNvGrpSpPr/>
          <p:nvPr/>
        </p:nvGrpSpPr>
        <p:grpSpPr>
          <a:xfrm rot="19783452">
            <a:off x="27791895" y="10020253"/>
            <a:ext cx="183466" cy="224293"/>
            <a:chOff x="29389754" y="9243374"/>
            <a:chExt cx="183466" cy="224293"/>
          </a:xfrm>
        </p:grpSpPr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B89CAFD3-5657-E40A-2B99-5C9773013406}"/>
                </a:ext>
              </a:extLst>
            </p:cNvPr>
            <p:cNvCxnSpPr/>
            <p:nvPr/>
          </p:nvCxnSpPr>
          <p:spPr>
            <a:xfrm flipH="1" flipV="1">
              <a:off x="29458920" y="9243374"/>
              <a:ext cx="114300" cy="174946"/>
            </a:xfrm>
            <a:prstGeom prst="line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BD64C06B-FD5C-E999-15BF-8F54A58A91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89754" y="9418320"/>
              <a:ext cx="183466" cy="49347"/>
            </a:xfrm>
            <a:prstGeom prst="line">
              <a:avLst/>
            </a:prstGeom>
            <a:ln w="571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DDFB2A26-6DDA-8884-A217-43F223D60EFE}"/>
              </a:ext>
            </a:extLst>
          </p:cNvPr>
          <p:cNvSpPr txBox="1"/>
          <p:nvPr/>
        </p:nvSpPr>
        <p:spPr>
          <a:xfrm>
            <a:off x="16963623" y="9068540"/>
            <a:ext cx="104718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polymer plugs</a:t>
            </a:r>
          </a:p>
        </p:txBody>
      </p: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8CA6D2C9-558E-6A2B-BA5B-5292F691A67A}"/>
              </a:ext>
            </a:extLst>
          </p:cNvPr>
          <p:cNvCxnSpPr>
            <a:cxnSpLocks/>
          </p:cNvCxnSpPr>
          <p:nvPr/>
        </p:nvCxnSpPr>
        <p:spPr>
          <a:xfrm flipH="1">
            <a:off x="16851357" y="9751582"/>
            <a:ext cx="291573" cy="443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9" name="TextBox 1088">
            <a:extLst>
              <a:ext uri="{FF2B5EF4-FFF2-40B4-BE49-F238E27FC236}">
                <a16:creationId xmlns:a16="http://schemas.microsoft.com/office/drawing/2014/main" id="{D3B51375-436F-C3D5-FD3B-5E3C47CD31D5}"/>
              </a:ext>
            </a:extLst>
          </p:cNvPr>
          <p:cNvSpPr txBox="1"/>
          <p:nvPr/>
        </p:nvSpPr>
        <p:spPr>
          <a:xfrm>
            <a:off x="18189295" y="11663086"/>
            <a:ext cx="2165151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Optogenetically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Engineered Skeletal Muscle 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EBB55E59-859E-B052-E187-275C528F80A4}"/>
              </a:ext>
            </a:extLst>
          </p:cNvPr>
          <p:cNvSpPr txBox="1"/>
          <p:nvPr/>
        </p:nvSpPr>
        <p:spPr>
          <a:xfrm>
            <a:off x="20555378" y="11673540"/>
            <a:ext cx="144667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Neuron Spheroids</a:t>
            </a:r>
          </a:p>
        </p:txBody>
      </p: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2CF804F6-DD04-B60C-DFA6-F5CE42436959}"/>
              </a:ext>
            </a:extLst>
          </p:cNvPr>
          <p:cNvCxnSpPr>
            <a:cxnSpLocks/>
            <a:stCxn id="1089" idx="0"/>
          </p:cNvCxnSpPr>
          <p:nvPr/>
        </p:nvCxnSpPr>
        <p:spPr>
          <a:xfrm flipV="1">
            <a:off x="19271871" y="11179397"/>
            <a:ext cx="511783" cy="4836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Arrow Connector 1095">
            <a:extLst>
              <a:ext uri="{FF2B5EF4-FFF2-40B4-BE49-F238E27FC236}">
                <a16:creationId xmlns:a16="http://schemas.microsoft.com/office/drawing/2014/main" id="{6AA89C8A-5B59-D88A-2AE6-A94B1DD683A6}"/>
              </a:ext>
            </a:extLst>
          </p:cNvPr>
          <p:cNvCxnSpPr>
            <a:cxnSpLocks/>
          </p:cNvCxnSpPr>
          <p:nvPr/>
        </p:nvCxnSpPr>
        <p:spPr>
          <a:xfrm flipV="1">
            <a:off x="20944303" y="11107049"/>
            <a:ext cx="0" cy="5664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2" name="Graphic 1099">
            <a:extLst>
              <a:ext uri="{FF2B5EF4-FFF2-40B4-BE49-F238E27FC236}">
                <a16:creationId xmlns:a16="http://schemas.microsoft.com/office/drawing/2014/main" id="{AEAE2581-3C4B-AEF2-A570-E30EE552B2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42616" y="9478024"/>
            <a:ext cx="1720438" cy="1868653"/>
          </a:xfrm>
          <a:prstGeom prst="roundRect">
            <a:avLst/>
          </a:prstGeom>
        </p:spPr>
      </p:pic>
      <p:sp>
        <p:nvSpPr>
          <p:cNvPr id="1104" name="TextBox 1103">
            <a:extLst>
              <a:ext uri="{FF2B5EF4-FFF2-40B4-BE49-F238E27FC236}">
                <a16:creationId xmlns:a16="http://schemas.microsoft.com/office/drawing/2014/main" id="{A66BC0E7-F4F7-34AA-8F24-421435118F3A}"/>
              </a:ext>
            </a:extLst>
          </p:cNvPr>
          <p:cNvSpPr txBox="1"/>
          <p:nvPr/>
        </p:nvSpPr>
        <p:spPr>
          <a:xfrm>
            <a:off x="30667567" y="4470370"/>
            <a:ext cx="116353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Muscle tissue is morphologically and functionally viable long term</a:t>
            </a:r>
          </a:p>
        </p:txBody>
      </p:sp>
      <p:grpSp>
        <p:nvGrpSpPr>
          <p:cNvPr id="1123" name="Group 1122">
            <a:extLst>
              <a:ext uri="{FF2B5EF4-FFF2-40B4-BE49-F238E27FC236}">
                <a16:creationId xmlns:a16="http://schemas.microsoft.com/office/drawing/2014/main" id="{D7A7F304-50E3-F4EC-0B2C-CCDB4E522852}"/>
              </a:ext>
            </a:extLst>
          </p:cNvPr>
          <p:cNvGrpSpPr/>
          <p:nvPr/>
        </p:nvGrpSpPr>
        <p:grpSpPr>
          <a:xfrm>
            <a:off x="30667567" y="5339184"/>
            <a:ext cx="9821458" cy="2523966"/>
            <a:chOff x="30594722" y="5047696"/>
            <a:chExt cx="12826030" cy="3296096"/>
          </a:xfrm>
        </p:grpSpPr>
        <p:grpSp>
          <p:nvGrpSpPr>
            <p:cNvPr id="1119" name="Group 1118">
              <a:extLst>
                <a:ext uri="{FF2B5EF4-FFF2-40B4-BE49-F238E27FC236}">
                  <a16:creationId xmlns:a16="http://schemas.microsoft.com/office/drawing/2014/main" id="{0C617CCB-0FBF-F7C5-883A-63C2E70B8BFD}"/>
                </a:ext>
              </a:extLst>
            </p:cNvPr>
            <p:cNvGrpSpPr/>
            <p:nvPr/>
          </p:nvGrpSpPr>
          <p:grpSpPr>
            <a:xfrm>
              <a:off x="30594722" y="5060094"/>
              <a:ext cx="2985972" cy="3283698"/>
              <a:chOff x="30594722" y="5060094"/>
              <a:chExt cx="2985972" cy="3283698"/>
            </a:xfrm>
          </p:grpSpPr>
          <p:sp>
            <p:nvSpPr>
              <p:cNvPr id="1107" name="TextBox 1106">
                <a:extLst>
                  <a:ext uri="{FF2B5EF4-FFF2-40B4-BE49-F238E27FC236}">
                    <a16:creationId xmlns:a16="http://schemas.microsoft.com/office/drawing/2014/main" id="{1B7BE7DF-EE7B-1181-30F4-A805FA121B01}"/>
                  </a:ext>
                </a:extLst>
              </p:cNvPr>
              <p:cNvSpPr txBox="1"/>
              <p:nvPr/>
            </p:nvSpPr>
            <p:spPr>
              <a:xfrm>
                <a:off x="31355084" y="7820572"/>
                <a:ext cx="141927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G1/D0</a:t>
                </a:r>
              </a:p>
            </p:txBody>
          </p:sp>
          <p:pic>
            <p:nvPicPr>
              <p:cNvPr id="1112" name="Picture 1111">
                <a:extLst>
                  <a:ext uri="{FF2B5EF4-FFF2-40B4-BE49-F238E27FC236}">
                    <a16:creationId xmlns:a16="http://schemas.microsoft.com/office/drawing/2014/main" id="{50B5B9D3-A0AB-4D82-C5D7-362DBC9E7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 contrast="20000"/>
                        </a14:imgEffect>
                      </a14:imgLayer>
                    </a14:imgProps>
                  </a:ext>
                </a:extLst>
              </a:blip>
              <a:srcRect r="38260"/>
              <a:stretch/>
            </p:blipFill>
            <p:spPr>
              <a:xfrm>
                <a:off x="30594722" y="5060094"/>
                <a:ext cx="2985972" cy="2720452"/>
              </a:xfrm>
              <a:prstGeom prst="roundRect">
                <a:avLst/>
              </a:prstGeom>
            </p:spPr>
          </p:pic>
        </p:grpSp>
        <p:grpSp>
          <p:nvGrpSpPr>
            <p:cNvPr id="1120" name="Group 1119">
              <a:extLst>
                <a:ext uri="{FF2B5EF4-FFF2-40B4-BE49-F238E27FC236}">
                  <a16:creationId xmlns:a16="http://schemas.microsoft.com/office/drawing/2014/main" id="{C692EB3E-3974-10BC-AD58-E56F899A90E2}"/>
                </a:ext>
              </a:extLst>
            </p:cNvPr>
            <p:cNvGrpSpPr/>
            <p:nvPr/>
          </p:nvGrpSpPr>
          <p:grpSpPr>
            <a:xfrm>
              <a:off x="33865871" y="5047696"/>
              <a:ext cx="2989931" cy="3279280"/>
              <a:chOff x="33865871" y="5047696"/>
              <a:chExt cx="2989931" cy="3279280"/>
            </a:xfrm>
          </p:grpSpPr>
          <p:sp>
            <p:nvSpPr>
              <p:cNvPr id="1108" name="TextBox 1107">
                <a:extLst>
                  <a:ext uri="{FF2B5EF4-FFF2-40B4-BE49-F238E27FC236}">
                    <a16:creationId xmlns:a16="http://schemas.microsoft.com/office/drawing/2014/main" id="{FD16BADD-D687-FAA9-A0A3-C07FEC2D7CCA}"/>
                  </a:ext>
                </a:extLst>
              </p:cNvPr>
              <p:cNvSpPr txBox="1"/>
              <p:nvPr/>
            </p:nvSpPr>
            <p:spPr>
              <a:xfrm>
                <a:off x="34965159" y="7803756"/>
                <a:ext cx="77298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D2</a:t>
                </a:r>
              </a:p>
            </p:txBody>
          </p:sp>
          <p:pic>
            <p:nvPicPr>
              <p:cNvPr id="1114" name="Picture 1113">
                <a:extLst>
                  <a:ext uri="{FF2B5EF4-FFF2-40B4-BE49-F238E27FC236}">
                    <a16:creationId xmlns:a16="http://schemas.microsoft.com/office/drawing/2014/main" id="{C07926EA-3FDC-B287-4062-4652C097C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rcRect l="44024" t="4782"/>
              <a:stretch/>
            </p:blipFill>
            <p:spPr>
              <a:xfrm>
                <a:off x="33865871" y="5047696"/>
                <a:ext cx="2989931" cy="2732850"/>
              </a:xfrm>
              <a:prstGeom prst="roundRect">
                <a:avLst/>
              </a:prstGeom>
            </p:spPr>
          </p:pic>
        </p:grpSp>
        <p:grpSp>
          <p:nvGrpSpPr>
            <p:cNvPr id="1121" name="Group 1120">
              <a:extLst>
                <a:ext uri="{FF2B5EF4-FFF2-40B4-BE49-F238E27FC236}">
                  <a16:creationId xmlns:a16="http://schemas.microsoft.com/office/drawing/2014/main" id="{ACE88DF4-EBB4-E0AF-D7BD-0581B6215EC6}"/>
                </a:ext>
              </a:extLst>
            </p:cNvPr>
            <p:cNvGrpSpPr/>
            <p:nvPr/>
          </p:nvGrpSpPr>
          <p:grpSpPr>
            <a:xfrm>
              <a:off x="37106342" y="5047696"/>
              <a:ext cx="3003072" cy="3296096"/>
              <a:chOff x="37106342" y="5047696"/>
              <a:chExt cx="3003072" cy="3296096"/>
            </a:xfrm>
          </p:grpSpPr>
          <p:sp>
            <p:nvSpPr>
              <p:cNvPr id="1109" name="TextBox 1108">
                <a:extLst>
                  <a:ext uri="{FF2B5EF4-FFF2-40B4-BE49-F238E27FC236}">
                    <a16:creationId xmlns:a16="http://schemas.microsoft.com/office/drawing/2014/main" id="{948C6B99-5EFB-CC8E-A2A2-85CD9909CA3E}"/>
                  </a:ext>
                </a:extLst>
              </p:cNvPr>
              <p:cNvSpPr txBox="1"/>
              <p:nvPr/>
            </p:nvSpPr>
            <p:spPr>
              <a:xfrm>
                <a:off x="38221777" y="7820572"/>
                <a:ext cx="68181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D5</a:t>
                </a:r>
              </a:p>
            </p:txBody>
          </p:sp>
          <p:pic>
            <p:nvPicPr>
              <p:cNvPr id="1116" name="Picture 1115">
                <a:extLst>
                  <a:ext uri="{FF2B5EF4-FFF2-40B4-BE49-F238E27FC236}">
                    <a16:creationId xmlns:a16="http://schemas.microsoft.com/office/drawing/2014/main" id="{0C7C8A55-45F6-7E07-C699-086D22B83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</a:extLst>
              </a:blip>
              <a:srcRect r="39370"/>
              <a:stretch/>
            </p:blipFill>
            <p:spPr>
              <a:xfrm>
                <a:off x="37106342" y="5047696"/>
                <a:ext cx="3003072" cy="2732850"/>
              </a:xfrm>
              <a:prstGeom prst="roundRect">
                <a:avLst/>
              </a:prstGeom>
            </p:spPr>
          </p:pic>
        </p:grpSp>
        <p:grpSp>
          <p:nvGrpSpPr>
            <p:cNvPr id="1122" name="Group 1121">
              <a:extLst>
                <a:ext uri="{FF2B5EF4-FFF2-40B4-BE49-F238E27FC236}">
                  <a16:creationId xmlns:a16="http://schemas.microsoft.com/office/drawing/2014/main" id="{64FC99BA-83AC-BF96-B804-18076029A9CF}"/>
                </a:ext>
              </a:extLst>
            </p:cNvPr>
            <p:cNvGrpSpPr/>
            <p:nvPr/>
          </p:nvGrpSpPr>
          <p:grpSpPr>
            <a:xfrm>
              <a:off x="40376908" y="5060094"/>
              <a:ext cx="3043844" cy="3283698"/>
              <a:chOff x="40376908" y="5060094"/>
              <a:chExt cx="3043844" cy="3283698"/>
            </a:xfrm>
          </p:grpSpPr>
          <p:sp>
            <p:nvSpPr>
              <p:cNvPr id="1110" name="TextBox 1109">
                <a:extLst>
                  <a:ext uri="{FF2B5EF4-FFF2-40B4-BE49-F238E27FC236}">
                    <a16:creationId xmlns:a16="http://schemas.microsoft.com/office/drawing/2014/main" id="{7BD98637-182C-B618-6CB2-2D1E08DF9DF6}"/>
                  </a:ext>
                </a:extLst>
              </p:cNvPr>
              <p:cNvSpPr txBox="1"/>
              <p:nvPr/>
            </p:nvSpPr>
            <p:spPr>
              <a:xfrm>
                <a:off x="41387227" y="7820572"/>
                <a:ext cx="93039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D13</a:t>
                </a:r>
              </a:p>
            </p:txBody>
          </p:sp>
          <p:pic>
            <p:nvPicPr>
              <p:cNvPr id="1118" name="Picture 1117" descr="A close up of a grey fur&#10;&#10;Description automatically generated">
                <a:extLst>
                  <a:ext uri="{FF2B5EF4-FFF2-40B4-BE49-F238E27FC236}">
                    <a16:creationId xmlns:a16="http://schemas.microsoft.com/office/drawing/2014/main" id="{E6BD401A-9FCA-A29A-A7DE-AED22532E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 l="1688" t="-92" r="34518" b="92"/>
              <a:stretch/>
            </p:blipFill>
            <p:spPr>
              <a:xfrm>
                <a:off x="40376908" y="5060094"/>
                <a:ext cx="3043844" cy="2683950"/>
              </a:xfrm>
              <a:prstGeom prst="roundRect">
                <a:avLst/>
              </a:prstGeom>
            </p:spPr>
          </p:pic>
        </p:grpSp>
      </p:grpSp>
      <p:sp>
        <p:nvSpPr>
          <p:cNvPr id="1126" name="TextBox 1125">
            <a:extLst>
              <a:ext uri="{FF2B5EF4-FFF2-40B4-BE49-F238E27FC236}">
                <a16:creationId xmlns:a16="http://schemas.microsoft.com/office/drawing/2014/main" id="{C689F8CB-74BD-F3F6-07E6-FB7EA5B2C818}"/>
              </a:ext>
            </a:extLst>
          </p:cNvPr>
          <p:cNvSpPr txBox="1"/>
          <p:nvPr/>
        </p:nvSpPr>
        <p:spPr>
          <a:xfrm>
            <a:off x="38946196" y="7614409"/>
            <a:ext cx="62610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Video of muscle twitch, D5</a:t>
            </a:r>
          </a:p>
        </p:txBody>
      </p: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EF566AD6-136D-09BB-1938-098CBA850CFB}"/>
              </a:ext>
            </a:extLst>
          </p:cNvPr>
          <p:cNvGrpSpPr/>
          <p:nvPr/>
        </p:nvGrpSpPr>
        <p:grpSpPr>
          <a:xfrm>
            <a:off x="13998763" y="15797555"/>
            <a:ext cx="2912110" cy="4256391"/>
            <a:chOff x="13922924" y="14958500"/>
            <a:chExt cx="2912110" cy="4256391"/>
          </a:xfrm>
        </p:grpSpPr>
        <p:pic>
          <p:nvPicPr>
            <p:cNvPr id="1133" name="Picture 1132">
              <a:extLst>
                <a:ext uri="{FF2B5EF4-FFF2-40B4-BE49-F238E27FC236}">
                  <a16:creationId xmlns:a16="http://schemas.microsoft.com/office/drawing/2014/main" id="{807EB9C7-7A2B-B8F9-82B7-976D24EB8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 l="14122" r="3662"/>
            <a:stretch/>
          </p:blipFill>
          <p:spPr>
            <a:xfrm rot="16200000">
              <a:off x="13250783" y="15630641"/>
              <a:ext cx="4256391" cy="2912110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134" name="TextBox 1133">
              <a:extLst>
                <a:ext uri="{FF2B5EF4-FFF2-40B4-BE49-F238E27FC236}">
                  <a16:creationId xmlns:a16="http://schemas.microsoft.com/office/drawing/2014/main" id="{CE1D1943-E862-AB1F-C0F3-DBC6483E1463}"/>
                </a:ext>
              </a:extLst>
            </p:cNvPr>
            <p:cNvSpPr txBox="1"/>
            <p:nvPr/>
          </p:nvSpPr>
          <p:spPr>
            <a:xfrm>
              <a:off x="15732592" y="18433783"/>
              <a:ext cx="10839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4 mm</a:t>
              </a:r>
            </a:p>
          </p:txBody>
        </p:sp>
        <p:cxnSp>
          <p:nvCxnSpPr>
            <p:cNvPr id="1136" name="Straight Connector 1135">
              <a:extLst>
                <a:ext uri="{FF2B5EF4-FFF2-40B4-BE49-F238E27FC236}">
                  <a16:creationId xmlns:a16="http://schemas.microsoft.com/office/drawing/2014/main" id="{9048E6F7-8684-F5EE-E21C-6952F626095A}"/>
                </a:ext>
              </a:extLst>
            </p:cNvPr>
            <p:cNvCxnSpPr/>
            <p:nvPr/>
          </p:nvCxnSpPr>
          <p:spPr>
            <a:xfrm>
              <a:off x="15997479" y="18957003"/>
              <a:ext cx="58999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41" name="Picture 1140" descr="A close-up of a faucet&#10;&#10;Description automatically generated">
            <a:extLst>
              <a:ext uri="{FF2B5EF4-FFF2-40B4-BE49-F238E27FC236}">
                <a16:creationId xmlns:a16="http://schemas.microsoft.com/office/drawing/2014/main" id="{9110F273-C0CC-63C3-5E49-E9EA1EB11BC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4"/>
          <a:stretch/>
        </p:blipFill>
        <p:spPr>
          <a:xfrm>
            <a:off x="17851612" y="15831969"/>
            <a:ext cx="4221480" cy="4225064"/>
          </a:xfrm>
          <a:prstGeom prst="rect">
            <a:avLst/>
          </a:prstGeom>
          <a:ln w="38100">
            <a:noFill/>
          </a:ln>
        </p:spPr>
      </p:pic>
      <p:cxnSp>
        <p:nvCxnSpPr>
          <p:cNvPr id="1143" name="Straight Arrow Connector 1142">
            <a:extLst>
              <a:ext uri="{FF2B5EF4-FFF2-40B4-BE49-F238E27FC236}">
                <a16:creationId xmlns:a16="http://schemas.microsoft.com/office/drawing/2014/main" id="{1B2561B7-3F80-1D83-C0C2-B9DC778D8376}"/>
              </a:ext>
            </a:extLst>
          </p:cNvPr>
          <p:cNvCxnSpPr>
            <a:cxnSpLocks/>
          </p:cNvCxnSpPr>
          <p:nvPr/>
        </p:nvCxnSpPr>
        <p:spPr>
          <a:xfrm>
            <a:off x="16714682" y="18843136"/>
            <a:ext cx="2156536" cy="11353"/>
          </a:xfrm>
          <a:prstGeom prst="straightConnector1">
            <a:avLst/>
          </a:prstGeom>
          <a:ln w="152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7" name="TextBox 1146">
            <a:extLst>
              <a:ext uri="{FF2B5EF4-FFF2-40B4-BE49-F238E27FC236}">
                <a16:creationId xmlns:a16="http://schemas.microsoft.com/office/drawing/2014/main" id="{283B0FD6-FED6-ABDC-F6A8-FDA49BD5D997}"/>
              </a:ext>
            </a:extLst>
          </p:cNvPr>
          <p:cNvSpPr txBox="1"/>
          <p:nvPr/>
        </p:nvSpPr>
        <p:spPr>
          <a:xfrm>
            <a:off x="18076147" y="20114555"/>
            <a:ext cx="3905300" cy="1323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Upon seeding myoblasts remain outside neuron channels</a:t>
            </a:r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5B492120-046F-854C-5503-FA5C9BA1FD80}"/>
              </a:ext>
            </a:extLst>
          </p:cNvPr>
          <p:cNvSpPr txBox="1"/>
          <p:nvPr/>
        </p:nvSpPr>
        <p:spPr>
          <a:xfrm>
            <a:off x="23342710" y="20283586"/>
            <a:ext cx="5462024" cy="13236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1 day after removing plugs, 5 days after culture on differentiation media</a:t>
            </a:r>
          </a:p>
        </p:txBody>
      </p:sp>
      <p:sp>
        <p:nvSpPr>
          <p:cNvPr id="1151" name="TextBox 1150">
            <a:extLst>
              <a:ext uri="{FF2B5EF4-FFF2-40B4-BE49-F238E27FC236}">
                <a16:creationId xmlns:a16="http://schemas.microsoft.com/office/drawing/2014/main" id="{B1A6743B-508A-AFE8-7842-D1C015605F46}"/>
              </a:ext>
            </a:extLst>
          </p:cNvPr>
          <p:cNvSpPr txBox="1"/>
          <p:nvPr/>
        </p:nvSpPr>
        <p:spPr>
          <a:xfrm>
            <a:off x="13944008" y="14514652"/>
            <a:ext cx="15811673" cy="9131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Polymer plugs contain muscle tissue culture in muscle well. Upon removal, muscle fibers begin to invade neuron channels</a:t>
            </a:r>
          </a:p>
        </p:txBody>
      </p:sp>
      <p:pic>
        <p:nvPicPr>
          <p:cNvPr id="1152" name="Muscle in vivo">
            <a:hlinkClick r:id="" action="ppaction://media"/>
            <a:extLst>
              <a:ext uri="{FF2B5EF4-FFF2-40B4-BE49-F238E27FC236}">
                <a16:creationId xmlns:a16="http://schemas.microsoft.com/office/drawing/2014/main" id="{C4BCBD8D-44AD-F156-2089-C7A6B6D43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69356" y="6088347"/>
            <a:ext cx="3308395" cy="1860972"/>
          </a:xfrm>
          <a:prstGeom prst="roundRect">
            <a:avLst/>
          </a:prstGeom>
        </p:spPr>
      </p:pic>
      <p:pic>
        <p:nvPicPr>
          <p:cNvPr id="1153" name="Picture 4">
            <a:extLst>
              <a:ext uri="{FF2B5EF4-FFF2-40B4-BE49-F238E27FC236}">
                <a16:creationId xmlns:a16="http://schemas.microsoft.com/office/drawing/2014/main" id="{93F605D5-3C18-536C-F7F5-C4E5AD54A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t="76020" r="79155"/>
          <a:stretch/>
        </p:blipFill>
        <p:spPr bwMode="auto">
          <a:xfrm>
            <a:off x="4180243" y="5708654"/>
            <a:ext cx="1725755" cy="290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4" name="Picture 1153">
            <a:extLst>
              <a:ext uri="{FF2B5EF4-FFF2-40B4-BE49-F238E27FC236}">
                <a16:creationId xmlns:a16="http://schemas.microsoft.com/office/drawing/2014/main" id="{62E2E845-070A-4F70-9790-42035DCA382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68619" y="5076517"/>
            <a:ext cx="2597483" cy="1743435"/>
          </a:xfrm>
          <a:prstGeom prst="rect">
            <a:avLst/>
          </a:prstGeom>
        </p:spPr>
      </p:pic>
      <p:grpSp>
        <p:nvGrpSpPr>
          <p:cNvPr id="1155" name="Group 1154">
            <a:extLst>
              <a:ext uri="{FF2B5EF4-FFF2-40B4-BE49-F238E27FC236}">
                <a16:creationId xmlns:a16="http://schemas.microsoft.com/office/drawing/2014/main" id="{FF883E0C-C456-C72F-2951-08D5403D9FAE}"/>
              </a:ext>
            </a:extLst>
          </p:cNvPr>
          <p:cNvGrpSpPr/>
          <p:nvPr/>
        </p:nvGrpSpPr>
        <p:grpSpPr>
          <a:xfrm>
            <a:off x="6573634" y="6886150"/>
            <a:ext cx="1888492" cy="2002758"/>
            <a:chOff x="8570725" y="3774842"/>
            <a:chExt cx="2137425" cy="2266753"/>
          </a:xfrm>
        </p:grpSpPr>
        <p:pic>
          <p:nvPicPr>
            <p:cNvPr id="1156" name="Picture 1155">
              <a:extLst>
                <a:ext uri="{FF2B5EF4-FFF2-40B4-BE49-F238E27FC236}">
                  <a16:creationId xmlns:a16="http://schemas.microsoft.com/office/drawing/2014/main" id="{4FFE7C34-2BFC-0B96-8DA8-DFFB08EF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570725" y="3774842"/>
              <a:ext cx="1126697" cy="2266753"/>
            </a:xfrm>
            <a:prstGeom prst="rect">
              <a:avLst/>
            </a:prstGeom>
          </p:spPr>
        </p:pic>
        <p:pic>
          <p:nvPicPr>
            <p:cNvPr id="1157" name="Picture 1156">
              <a:extLst>
                <a:ext uri="{FF2B5EF4-FFF2-40B4-BE49-F238E27FC236}">
                  <a16:creationId xmlns:a16="http://schemas.microsoft.com/office/drawing/2014/main" id="{5E9FD6F4-8656-5D2A-77E3-7418A03B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9697422" y="3817205"/>
              <a:ext cx="1010728" cy="2137222"/>
            </a:xfrm>
            <a:prstGeom prst="rect">
              <a:avLst/>
            </a:prstGeom>
          </p:spPr>
        </p:pic>
      </p:grpSp>
      <p:pic>
        <p:nvPicPr>
          <p:cNvPr id="1158" name="Picture 2">
            <a:extLst>
              <a:ext uri="{FF2B5EF4-FFF2-40B4-BE49-F238E27FC236}">
                <a16:creationId xmlns:a16="http://schemas.microsoft.com/office/drawing/2014/main" id="{0F5400E2-67F1-9D4C-4273-3B3E12F2F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" t="45689" r="74129" b="38758"/>
          <a:stretch/>
        </p:blipFill>
        <p:spPr bwMode="auto">
          <a:xfrm>
            <a:off x="9165062" y="5695958"/>
            <a:ext cx="3479656" cy="257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9" name="TextBox 1158">
            <a:extLst>
              <a:ext uri="{FF2B5EF4-FFF2-40B4-BE49-F238E27FC236}">
                <a16:creationId xmlns:a16="http://schemas.microsoft.com/office/drawing/2014/main" id="{186256F4-22C7-379D-D7F8-8CC3AAF50E63}"/>
              </a:ext>
            </a:extLst>
          </p:cNvPr>
          <p:cNvSpPr txBox="1"/>
          <p:nvPr/>
        </p:nvSpPr>
        <p:spPr>
          <a:xfrm>
            <a:off x="5684771" y="8000816"/>
            <a:ext cx="364202" cy="286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1160" name="TextBox 1159">
            <a:extLst>
              <a:ext uri="{FF2B5EF4-FFF2-40B4-BE49-F238E27FC236}">
                <a16:creationId xmlns:a16="http://schemas.microsoft.com/office/drawing/2014/main" id="{D2A027FF-9F97-88DE-6271-317F70F254C7}"/>
              </a:ext>
            </a:extLst>
          </p:cNvPr>
          <p:cNvSpPr txBox="1"/>
          <p:nvPr/>
        </p:nvSpPr>
        <p:spPr>
          <a:xfrm>
            <a:off x="8447606" y="8466042"/>
            <a:ext cx="364202" cy="286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1161" name="TextBox 1160">
            <a:extLst>
              <a:ext uri="{FF2B5EF4-FFF2-40B4-BE49-F238E27FC236}">
                <a16:creationId xmlns:a16="http://schemas.microsoft.com/office/drawing/2014/main" id="{2371FEAA-FE42-BA91-6229-7827CCDA9B84}"/>
              </a:ext>
            </a:extLst>
          </p:cNvPr>
          <p:cNvSpPr txBox="1"/>
          <p:nvPr/>
        </p:nvSpPr>
        <p:spPr>
          <a:xfrm>
            <a:off x="12343398" y="8127336"/>
            <a:ext cx="364202" cy="286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D9F733E7-2277-1A2F-4479-F4AB422A106E}"/>
              </a:ext>
            </a:extLst>
          </p:cNvPr>
          <p:cNvSpPr txBox="1"/>
          <p:nvPr/>
        </p:nvSpPr>
        <p:spPr>
          <a:xfrm>
            <a:off x="30622802" y="10395932"/>
            <a:ext cx="13010272" cy="78905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Current design and materials facilitate the growth of viable 2D skeletal muscle cultures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Main barrier is muscle infiltration after removal of polymer plug barriers</a:t>
            </a: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Next Steps: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Add microchannels to plugs to maintain separation of cultures while allowing neurites through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Add microgrooves to stamp for muscle fiber alignment, as done in [4]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2">
                    <a:lumMod val="50000"/>
                  </a:schemeClr>
                </a:solidFill>
              </a:rPr>
              <a:t>Add neuron spheroids to wells</a:t>
            </a: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667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63" name="Picture 1162">
            <a:extLst>
              <a:ext uri="{FF2B5EF4-FFF2-40B4-BE49-F238E27FC236}">
                <a16:creationId xmlns:a16="http://schemas.microsoft.com/office/drawing/2014/main" id="{F5BA48D5-8D7C-660C-63E4-6AA6085ABBDE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l="19703"/>
          <a:stretch/>
        </p:blipFill>
        <p:spPr>
          <a:xfrm>
            <a:off x="32690688" y="16628224"/>
            <a:ext cx="6001255" cy="2616866"/>
          </a:xfrm>
          <a:prstGeom prst="rect">
            <a:avLst/>
          </a:prstGeom>
        </p:spPr>
      </p:pic>
      <p:pic>
        <p:nvPicPr>
          <p:cNvPr id="1176" name="Picture 1175">
            <a:extLst>
              <a:ext uri="{FF2B5EF4-FFF2-40B4-BE49-F238E27FC236}">
                <a16:creationId xmlns:a16="http://schemas.microsoft.com/office/drawing/2014/main" id="{0738A9D2-1848-E87C-0011-9945B50103F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9104771" y="16967654"/>
            <a:ext cx="2128109" cy="2162939"/>
          </a:xfrm>
          <a:prstGeom prst="rect">
            <a:avLst/>
          </a:prstGeom>
        </p:spPr>
      </p:pic>
      <p:sp>
        <p:nvSpPr>
          <p:cNvPr id="1178" name="TextBox 1177">
            <a:extLst>
              <a:ext uri="{FF2B5EF4-FFF2-40B4-BE49-F238E27FC236}">
                <a16:creationId xmlns:a16="http://schemas.microsoft.com/office/drawing/2014/main" id="{7E2459E9-E22D-F986-6925-F3DFE2B549DF}"/>
              </a:ext>
            </a:extLst>
          </p:cNvPr>
          <p:cNvSpPr txBox="1"/>
          <p:nvPr/>
        </p:nvSpPr>
        <p:spPr>
          <a:xfrm>
            <a:off x="39573563" y="18912047"/>
            <a:ext cx="237253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Microchannels</a:t>
            </a:r>
          </a:p>
        </p:txBody>
      </p:sp>
      <p:pic>
        <p:nvPicPr>
          <p:cNvPr id="1180" name="Picture 1179">
            <a:extLst>
              <a:ext uri="{FF2B5EF4-FFF2-40B4-BE49-F238E27FC236}">
                <a16:creationId xmlns:a16="http://schemas.microsoft.com/office/drawing/2014/main" id="{3B9FE2EE-E462-D994-5049-A9E322744AB1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25595" t="31934" r="26180" b="24677"/>
          <a:stretch/>
        </p:blipFill>
        <p:spPr>
          <a:xfrm>
            <a:off x="39635142" y="182777"/>
            <a:ext cx="3902036" cy="2101980"/>
          </a:xfrm>
          <a:prstGeom prst="rect">
            <a:avLst/>
          </a:prstGeom>
        </p:spPr>
      </p:pic>
      <p:sp>
        <p:nvSpPr>
          <p:cNvPr id="1182" name="TextBox 1181">
            <a:extLst>
              <a:ext uri="{FF2B5EF4-FFF2-40B4-BE49-F238E27FC236}">
                <a16:creationId xmlns:a16="http://schemas.microsoft.com/office/drawing/2014/main" id="{A87566E9-843C-EE77-5003-2F14C1FD1B76}"/>
              </a:ext>
            </a:extLst>
          </p:cNvPr>
          <p:cNvSpPr txBox="1"/>
          <p:nvPr/>
        </p:nvSpPr>
        <p:spPr>
          <a:xfrm>
            <a:off x="30623915" y="19929145"/>
            <a:ext cx="12725451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1. Rousseau E, Raman R, Tamir T, et al. Actuated tissue engineered muscle grafts restore functional mobility after volumetric muscle loss. </a:t>
            </a:r>
            <a:r>
              <a:rPr lang="en-US" sz="1050" i="1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Biomaterials</a:t>
            </a:r>
            <a:r>
              <a:rPr lang="en-US" sz="105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 Published online September 8, 2023:122317. doi:10.1016/j.biomaterials.2023.122317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2. Bu A, </a:t>
            </a:r>
            <a:r>
              <a:rPr lang="en-US" sz="1050" kern="100" dirty="0" err="1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Afghah</a:t>
            </a:r>
            <a:r>
              <a:rPr lang="en-US" sz="105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F, Castro N, et al. 2.5D Actuating Substrates Enable Decoupling the Mechanical and Biochemical Effects of Muscle Exercise on Motor Neurons. Published online March 6, 2024:2024.03.02.583091. doi:10.1101/2024.03.02.583091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3. Osaki T, </a:t>
            </a:r>
            <a:r>
              <a:rPr lang="en-US" sz="1050" kern="100" dirty="0" err="1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Uzel</a:t>
            </a:r>
            <a:r>
              <a:rPr lang="en-US" sz="105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SGM, </a:t>
            </a:r>
            <a:r>
              <a:rPr lang="en-US" sz="1050" kern="100" dirty="0" err="1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Kamm</a:t>
            </a:r>
            <a:r>
              <a:rPr lang="en-US" sz="105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RD. On-chip 3D neuromuscular model for drug screening and precision medicine in neuromuscular disease. </a:t>
            </a:r>
            <a:r>
              <a:rPr lang="en-US" sz="1050" i="1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Nature Protocols</a:t>
            </a:r>
            <a:r>
              <a:rPr lang="en-US" sz="105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 Published online 2020. doi:10.1038/s41596-019-0248-1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4. </a:t>
            </a:r>
            <a:r>
              <a:rPr lang="en-US" sz="1050" kern="100" dirty="0" err="1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Rossy</a:t>
            </a:r>
            <a:r>
              <a:rPr lang="en-US" sz="105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T, Schwendeman L, Bawa M, </a:t>
            </a:r>
            <a:r>
              <a:rPr lang="en-US" sz="1050" kern="100" dirty="0" err="1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Umashankar</a:t>
            </a:r>
            <a:r>
              <a:rPr lang="en-US" sz="105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P, Raman R. Leveraging microtopography to pattern multi-oriented muscle actuators. Published online August 1, 2024:2024.07.31.606059. doi:10.1101/2024.07.31.606059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4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83" name="TextBox 1182">
            <a:extLst>
              <a:ext uri="{FF2B5EF4-FFF2-40B4-BE49-F238E27FC236}">
                <a16:creationId xmlns:a16="http://schemas.microsoft.com/office/drawing/2014/main" id="{C48FA3A3-AA56-6A12-F326-568BF1F11C0B}"/>
              </a:ext>
            </a:extLst>
          </p:cNvPr>
          <p:cNvSpPr txBox="1"/>
          <p:nvPr/>
        </p:nvSpPr>
        <p:spPr>
          <a:xfrm>
            <a:off x="30667567" y="19633526"/>
            <a:ext cx="6261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Citations:</a:t>
            </a:r>
          </a:p>
        </p:txBody>
      </p:sp>
      <p:sp>
        <p:nvSpPr>
          <p:cNvPr id="1184" name="Rectangle: Rounded Corners 1183">
            <a:extLst>
              <a:ext uri="{FF2B5EF4-FFF2-40B4-BE49-F238E27FC236}">
                <a16:creationId xmlns:a16="http://schemas.microsoft.com/office/drawing/2014/main" id="{EEA4B6E6-3DA8-7390-588D-B62F94AF721F}"/>
              </a:ext>
            </a:extLst>
          </p:cNvPr>
          <p:cNvSpPr/>
          <p:nvPr/>
        </p:nvSpPr>
        <p:spPr>
          <a:xfrm>
            <a:off x="30569325" y="19587751"/>
            <a:ext cx="13006915" cy="2122248"/>
          </a:xfrm>
          <a:prstGeom prst="roundRect">
            <a:avLst>
              <a:gd name="adj" fmla="val 4889"/>
            </a:avLst>
          </a:prstGeom>
          <a:noFill/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41" dirty="0"/>
          </a:p>
        </p:txBody>
      </p:sp>
      <p:pic>
        <p:nvPicPr>
          <p:cNvPr id="1186" name="Picture 1185" descr="A qr code with blue squares&#10;&#10;Description automatically generated">
            <a:extLst>
              <a:ext uri="{FF2B5EF4-FFF2-40B4-BE49-F238E27FC236}">
                <a16:creationId xmlns:a16="http://schemas.microsoft.com/office/drawing/2014/main" id="{CACA8A01-7A93-16B8-6244-BED2A065C60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0900582" y="5283527"/>
            <a:ext cx="2376818" cy="2376818"/>
          </a:xfrm>
          <a:prstGeom prst="rect">
            <a:avLst/>
          </a:prstGeom>
        </p:spPr>
      </p:pic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E464ED6C-1EC9-ECA0-1164-A356B00BF468}"/>
              </a:ext>
            </a:extLst>
          </p:cNvPr>
          <p:cNvGrpSpPr/>
          <p:nvPr/>
        </p:nvGrpSpPr>
        <p:grpSpPr>
          <a:xfrm>
            <a:off x="23191864" y="15883709"/>
            <a:ext cx="5763717" cy="4322788"/>
            <a:chOff x="23191864" y="15883709"/>
            <a:chExt cx="5763717" cy="4322788"/>
          </a:xfrm>
        </p:grpSpPr>
        <p:pic>
          <p:nvPicPr>
            <p:cNvPr id="1148" name="Picture 1147">
              <a:extLst>
                <a:ext uri="{FF2B5EF4-FFF2-40B4-BE49-F238E27FC236}">
                  <a16:creationId xmlns:a16="http://schemas.microsoft.com/office/drawing/2014/main" id="{B1002FB2-3302-1A9F-11FD-E7CE1D236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64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23191864" y="15883709"/>
              <a:ext cx="5763717" cy="4322788"/>
            </a:xfrm>
            <a:prstGeom prst="rect">
              <a:avLst/>
            </a:prstGeom>
          </p:spPr>
        </p:pic>
        <p:cxnSp>
          <p:nvCxnSpPr>
            <p:cNvPr id="1187" name="Straight Connector 1186">
              <a:extLst>
                <a:ext uri="{FF2B5EF4-FFF2-40B4-BE49-F238E27FC236}">
                  <a16:creationId xmlns:a16="http://schemas.microsoft.com/office/drawing/2014/main" id="{39D365F8-E479-7FB3-2049-13D7F4ABB2A9}"/>
                </a:ext>
              </a:extLst>
            </p:cNvPr>
            <p:cNvCxnSpPr>
              <a:cxnSpLocks/>
            </p:cNvCxnSpPr>
            <p:nvPr/>
          </p:nvCxnSpPr>
          <p:spPr>
            <a:xfrm>
              <a:off x="27193940" y="20023026"/>
              <a:ext cx="1514912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1" name="TextBox 1190">
              <a:extLst>
                <a:ext uri="{FF2B5EF4-FFF2-40B4-BE49-F238E27FC236}">
                  <a16:creationId xmlns:a16="http://schemas.microsoft.com/office/drawing/2014/main" id="{492918FF-9FF5-B5C4-C94B-6296003D67A9}"/>
                </a:ext>
              </a:extLst>
            </p:cNvPr>
            <p:cNvSpPr txBox="1"/>
            <p:nvPr/>
          </p:nvSpPr>
          <p:spPr>
            <a:xfrm>
              <a:off x="27417954" y="19483719"/>
              <a:ext cx="10839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1 mm</a:t>
              </a:r>
            </a:p>
          </p:txBody>
        </p:sp>
      </p:grp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21DEE67B-1A09-A4FC-80D3-36FBD12A3C8B}"/>
              </a:ext>
            </a:extLst>
          </p:cNvPr>
          <p:cNvCxnSpPr>
            <a:cxnSpLocks/>
          </p:cNvCxnSpPr>
          <p:nvPr/>
        </p:nvCxnSpPr>
        <p:spPr>
          <a:xfrm>
            <a:off x="21072040" y="19885024"/>
            <a:ext cx="93000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6" name="TextBox 1195">
            <a:extLst>
              <a:ext uri="{FF2B5EF4-FFF2-40B4-BE49-F238E27FC236}">
                <a16:creationId xmlns:a16="http://schemas.microsoft.com/office/drawing/2014/main" id="{B92B9C24-4E3A-3825-6206-8604228E6B18}"/>
              </a:ext>
            </a:extLst>
          </p:cNvPr>
          <p:cNvSpPr txBox="1"/>
          <p:nvPr/>
        </p:nvSpPr>
        <p:spPr>
          <a:xfrm>
            <a:off x="20791595" y="19371916"/>
            <a:ext cx="13837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0.5 mm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431910-5A3B-C266-44D7-18EF33391FA1}"/>
              </a:ext>
            </a:extLst>
          </p:cNvPr>
          <p:cNvGrpSpPr/>
          <p:nvPr/>
        </p:nvGrpSpPr>
        <p:grpSpPr>
          <a:xfrm>
            <a:off x="31251612" y="11792445"/>
            <a:ext cx="8226743" cy="2887695"/>
            <a:chOff x="31861212" y="11792445"/>
            <a:chExt cx="7128111" cy="250206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7A67C0-B144-9E22-8045-08B67FA2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34836234" y="11792445"/>
              <a:ext cx="3445821" cy="2502061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401C7C9-3459-F5EA-FFF8-C7E07F479436}"/>
                </a:ext>
              </a:extLst>
            </p:cNvPr>
            <p:cNvGrpSpPr/>
            <p:nvPr/>
          </p:nvGrpSpPr>
          <p:grpSpPr>
            <a:xfrm>
              <a:off x="31861212" y="11831691"/>
              <a:ext cx="7128111" cy="2007205"/>
              <a:chOff x="30680703" y="10084025"/>
              <a:chExt cx="9227608" cy="2598403"/>
            </a:xfrm>
          </p:grpSpPr>
          <p:pic>
            <p:nvPicPr>
              <p:cNvPr id="3" name="Picture 8">
                <a:extLst>
                  <a:ext uri="{FF2B5EF4-FFF2-40B4-BE49-F238E27FC236}">
                    <a16:creationId xmlns:a16="http://schemas.microsoft.com/office/drawing/2014/main" id="{A9E41BD9-E7A5-0760-7839-F6970B2135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80703" y="10084025"/>
                <a:ext cx="2495549" cy="25984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4F2DEDC-3686-F681-0989-05193F0635E2}"/>
                  </a:ext>
                </a:extLst>
              </p:cNvPr>
              <p:cNvCxnSpPr>
                <a:stCxn id="3" idx="3"/>
              </p:cNvCxnSpPr>
              <p:nvPr/>
            </p:nvCxnSpPr>
            <p:spPr>
              <a:xfrm flipV="1">
                <a:off x="33176252" y="11377644"/>
                <a:ext cx="1420891" cy="55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1F429AE-90B1-C851-0AEB-5E9A5F3DB148}"/>
                  </a:ext>
                </a:extLst>
              </p:cNvPr>
              <p:cNvCxnSpPr/>
              <p:nvPr/>
            </p:nvCxnSpPr>
            <p:spPr>
              <a:xfrm flipV="1">
                <a:off x="38487420" y="11344436"/>
                <a:ext cx="1420891" cy="5583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A58688-1F95-4189-4182-ABBBF89EC97D}"/>
              </a:ext>
            </a:extLst>
          </p:cNvPr>
          <p:cNvSpPr txBox="1"/>
          <p:nvPr/>
        </p:nvSpPr>
        <p:spPr>
          <a:xfrm>
            <a:off x="33390449" y="13596569"/>
            <a:ext cx="364202" cy="286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74987F-3BCE-28C6-B1A8-88ADE50AAEE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colorTemperature colorTemp="6470"/>
                    </a14:imgEffect>
                    <a14:imgEffect>
                      <a14:saturation sat="75000"/>
                    </a14:imgEffect>
                    <a14:imgEffect>
                      <a14:brightnessContrast bright="47000" contrast="52000"/>
                    </a14:imgEffect>
                  </a14:imgLayer>
                </a14:imgProps>
              </a:ext>
            </a:extLst>
          </a:blip>
          <a:srcRect l="1622" t="54623" r="68434" b="1450"/>
          <a:stretch/>
        </p:blipFill>
        <p:spPr>
          <a:xfrm>
            <a:off x="39912727" y="12004290"/>
            <a:ext cx="2164009" cy="2213060"/>
          </a:xfrm>
          <a:prstGeom prst="round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7D00F0-5C87-5865-F27A-8778E1DC5FF3}"/>
              </a:ext>
            </a:extLst>
          </p:cNvPr>
          <p:cNvSpPr txBox="1"/>
          <p:nvPr/>
        </p:nvSpPr>
        <p:spPr>
          <a:xfrm>
            <a:off x="42179794" y="13930797"/>
            <a:ext cx="364202" cy="286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9" dur="9743" fill="hold"/>
                                        <p:tgtEl>
                                          <p:spTgt spid="1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4" dur="1" fill="hold"/>
                                        <p:tgtEl>
                                          <p:spTgt spid="1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2"/>
                  </p:tgtEl>
                </p:cond>
              </p:nextCondLst>
            </p:seq>
            <p:video>
              <p:cMediaNode vol="80000" mute="1">
                <p:cTn id="115" repeatCount="indefinite" fill="hold" display="0">
                  <p:stCondLst>
                    <p:cond delay="indefinite"/>
                  </p:stCondLst>
                </p:cTn>
                <p:tgtEl>
                  <p:spTgt spid="1152"/>
                </p:tgtEl>
              </p:cMediaNode>
            </p:video>
          </p:childTnLst>
        </p:cTn>
      </p:par>
    </p:tnLst>
    <p:bldLst>
      <p:bldP spid="58" grpId="0" animBg="1"/>
      <p:bldP spid="63" grpId="0" animBg="1"/>
      <p:bldP spid="68" grpId="0" animBg="1"/>
      <p:bldP spid="69" grpId="0" animBg="1"/>
      <p:bldP spid="79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025" grpId="0" animBg="1"/>
      <p:bldP spid="1027" grpId="0" animBg="1"/>
      <p:bldP spid="1028" grpId="0" animBg="1"/>
      <p:bldP spid="1029" grpId="0" animBg="1"/>
      <p:bldP spid="1030" grpId="0" animBg="1"/>
      <p:bldP spid="1046" grpId="0" animBg="1"/>
      <p:bldP spid="1047" grpId="0" animBg="1"/>
      <p:bldP spid="1048" grpId="0" animBg="1"/>
      <p:bldP spid="1049" grpId="0" animBg="1"/>
      <p:bldP spid="1050" grpId="0" animBg="1"/>
      <p:bldP spid="1052" grpId="0" animBg="1"/>
      <p:bldP spid="1053" grpId="0" animBg="1"/>
      <p:bldP spid="1054" grpId="0" animBg="1"/>
      <p:bldP spid="1055" grpId="0" animBg="1"/>
      <p:bldP spid="1056" grpId="0" animBg="1"/>
    </p:bld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13796</TotalTime>
  <Words>564</Words>
  <Application>Microsoft Office PowerPoint</Application>
  <PresentationFormat>Custom</PresentationFormat>
  <Paragraphs>93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Playfair Display</vt:lpstr>
      <vt:lpstr>Arial</vt:lpstr>
      <vt:lpstr>Lato</vt:lpstr>
      <vt:lpstr>Aptos</vt:lpstr>
      <vt:lpstr>Coral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saloutos</dc:creator>
  <cp:lastModifiedBy>Lora Schwendeman</cp:lastModifiedBy>
  <cp:revision>338</cp:revision>
  <dcterms:modified xsi:type="dcterms:W3CDTF">2025-12-07T00:48:09Z</dcterms:modified>
</cp:coreProperties>
</file>